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2"/>
  </p:notesMasterIdLst>
  <p:sldIdLst>
    <p:sldId id="259" r:id="rId2"/>
    <p:sldId id="425" r:id="rId3"/>
    <p:sldId id="477" r:id="rId4"/>
    <p:sldId id="660" r:id="rId5"/>
    <p:sldId id="389" r:id="rId6"/>
    <p:sldId id="426" r:id="rId7"/>
    <p:sldId id="390" r:id="rId8"/>
    <p:sldId id="391" r:id="rId9"/>
    <p:sldId id="394" r:id="rId10"/>
    <p:sldId id="471" r:id="rId11"/>
    <p:sldId id="395" r:id="rId12"/>
    <p:sldId id="396" r:id="rId13"/>
    <p:sldId id="467" r:id="rId14"/>
    <p:sldId id="462" r:id="rId15"/>
    <p:sldId id="393" r:id="rId16"/>
    <p:sldId id="363" r:id="rId17"/>
    <p:sldId id="427" r:id="rId18"/>
    <p:sldId id="463" r:id="rId19"/>
    <p:sldId id="464" r:id="rId20"/>
    <p:sldId id="365" r:id="rId21"/>
    <p:sldId id="364" r:id="rId22"/>
    <p:sldId id="468" r:id="rId23"/>
    <p:sldId id="264" r:id="rId24"/>
    <p:sldId id="400" r:id="rId25"/>
    <p:sldId id="399" r:id="rId26"/>
    <p:sldId id="401" r:id="rId27"/>
    <p:sldId id="402" r:id="rId28"/>
    <p:sldId id="661" r:id="rId29"/>
    <p:sldId id="460" r:id="rId30"/>
    <p:sldId id="321" r:id="rId31"/>
    <p:sldId id="478" r:id="rId32"/>
    <p:sldId id="453" r:id="rId33"/>
    <p:sldId id="386" r:id="rId34"/>
    <p:sldId id="658" r:id="rId35"/>
    <p:sldId id="258" r:id="rId36"/>
    <p:sldId id="662" r:id="rId37"/>
    <p:sldId id="315" r:id="rId38"/>
    <p:sldId id="650" r:id="rId39"/>
    <p:sldId id="649" r:id="rId40"/>
    <p:sldId id="651" r:id="rId41"/>
    <p:sldId id="319" r:id="rId42"/>
    <p:sldId id="652" r:id="rId43"/>
    <p:sldId id="480" r:id="rId44"/>
    <p:sldId id="656" r:id="rId45"/>
    <p:sldId id="490" r:id="rId46"/>
    <p:sldId id="493" r:id="rId47"/>
    <p:sldId id="494" r:id="rId48"/>
    <p:sldId id="496" r:id="rId49"/>
    <p:sldId id="497" r:id="rId50"/>
    <p:sldId id="498" r:id="rId51"/>
    <p:sldId id="663" r:id="rId52"/>
    <p:sldId id="659" r:id="rId53"/>
    <p:sldId id="472" r:id="rId54"/>
    <p:sldId id="479" r:id="rId55"/>
    <p:sldId id="469" r:id="rId56"/>
    <p:sldId id="409" r:id="rId57"/>
    <p:sldId id="411" r:id="rId58"/>
    <p:sldId id="385" r:id="rId59"/>
    <p:sldId id="470" r:id="rId60"/>
    <p:sldId id="41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98857-850E-4D84-AB2D-06EB052DB26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9D4D5-C714-4585-A29E-27D87E23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279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279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279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279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48BBF5-C660-4025-90ED-D66DF3821B27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2799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279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279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279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279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871D09-53C8-470A-AE86-A538134F27BA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E5B4BF6D-2E9F-4E0A-8A6F-AF79E8DB7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7220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New Jersey Agricultural Experiment Station - Office of Continuing Professional Education</a:t>
            </a:r>
          </a:p>
        </p:txBody>
      </p:sp>
    </p:spTree>
    <p:extLst>
      <p:ext uri="{BB962C8B-B14F-4D97-AF65-F5344CB8AC3E}">
        <p14:creationId xmlns:p14="http://schemas.microsoft.com/office/powerpoint/2010/main" val="378922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455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38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600200"/>
          </a:xfrm>
        </p:spPr>
        <p:txBody>
          <a:bodyPr/>
          <a:lstStyle>
            <a:lvl1pPr marL="0" indent="0" algn="l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76400" y="2057400"/>
            <a:ext cx="6400800" cy="3474720"/>
          </a:xfrm>
        </p:spPr>
        <p:txBody>
          <a:bodyPr/>
          <a:lstStyle>
            <a:lvl1pPr marL="228600" indent="-182880">
              <a:buClrTx/>
              <a:buFont typeface="Wingdings" panose="05000000000000000000" pitchFamily="2" charset="2"/>
              <a:buChar char="§"/>
              <a:defRPr/>
            </a:lvl1pPr>
            <a:lvl2pPr marL="548640" indent="-182880">
              <a:buClrTx/>
              <a:buFont typeface="Wingdings" panose="05000000000000000000" pitchFamily="2" charset="2"/>
              <a:buChar char="§"/>
              <a:defRPr/>
            </a:lvl2pPr>
            <a:lvl3pPr marL="822960" indent="-182880">
              <a:buClrTx/>
              <a:buFont typeface="Wingdings" panose="05000000000000000000" pitchFamily="2" charset="2"/>
              <a:buChar char="§"/>
              <a:defRPr/>
            </a:lvl3pPr>
            <a:lvl4pPr marL="1097280" indent="-182880">
              <a:buClrTx/>
              <a:buFont typeface="Wingdings" panose="05000000000000000000" pitchFamily="2" charset="2"/>
              <a:buChar char="§"/>
              <a:defRPr/>
            </a:lvl4pPr>
            <a:lvl5pPr marL="1389888" indent="-182880">
              <a:buClrTx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178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83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5235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9350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4484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96996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2001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52019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68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22A5E2-EDEF-4D93-B79E-10B1CCCA8590}"/>
              </a:ext>
            </a:extLst>
          </p:cNvPr>
          <p:cNvSpPr txBox="1"/>
          <p:nvPr userDrawn="1"/>
        </p:nvSpPr>
        <p:spPr>
          <a:xfrm>
            <a:off x="76200" y="626313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C2D251-67DA-4F97-A593-A66C8A01D4B4}"/>
              </a:ext>
            </a:extLst>
          </p:cNvPr>
          <p:cNvCxnSpPr/>
          <p:nvPr userDrawn="1"/>
        </p:nvCxnSpPr>
        <p:spPr>
          <a:xfrm flipV="1">
            <a:off x="1136469" y="646611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9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9457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162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44154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12830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89D2F-E326-44BA-819D-9F7C8DE5ED79}"/>
              </a:ext>
            </a:extLst>
          </p:cNvPr>
          <p:cNvSpPr txBox="1"/>
          <p:nvPr/>
        </p:nvSpPr>
        <p:spPr>
          <a:xfrm>
            <a:off x="76200" y="626313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1B2616-D120-4354-AAEA-CDF5018895B1}"/>
              </a:ext>
            </a:extLst>
          </p:cNvPr>
          <p:cNvCxnSpPr>
            <a:stCxn id="16" idx="3"/>
          </p:cNvCxnSpPr>
          <p:nvPr/>
        </p:nvCxnSpPr>
        <p:spPr>
          <a:xfrm flipV="1">
            <a:off x="1136469" y="646611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85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92B87-8D50-4015-BBA5-6B6853C21900}"/>
              </a:ext>
            </a:extLst>
          </p:cNvPr>
          <p:cNvSpPr txBox="1"/>
          <p:nvPr/>
        </p:nvSpPr>
        <p:spPr>
          <a:xfrm>
            <a:off x="76200" y="626313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812C23-C02B-41DE-A504-C8FDEEB4957B}"/>
              </a:ext>
            </a:extLst>
          </p:cNvPr>
          <p:cNvCxnSpPr>
            <a:stCxn id="16" idx="3"/>
          </p:cNvCxnSpPr>
          <p:nvPr/>
        </p:nvCxnSpPr>
        <p:spPr>
          <a:xfrm flipV="1">
            <a:off x="1136469" y="646611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791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0824B-A6CD-4E0E-AF1A-FCD432462FA9}"/>
              </a:ext>
            </a:extLst>
          </p:cNvPr>
          <p:cNvSpPr txBox="1"/>
          <p:nvPr/>
        </p:nvSpPr>
        <p:spPr>
          <a:xfrm>
            <a:off x="76200" y="626313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CC2257-09A0-4CEB-B4E6-F176531964A8}"/>
              </a:ext>
            </a:extLst>
          </p:cNvPr>
          <p:cNvCxnSpPr>
            <a:stCxn id="13" idx="3"/>
          </p:cNvCxnSpPr>
          <p:nvPr/>
        </p:nvCxnSpPr>
        <p:spPr>
          <a:xfrm flipV="1">
            <a:off x="1136469" y="646611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9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source=images&amp;cd=&amp;cad=rja&amp;uact=8&amp;ved=0CAcQjRxqFQoTCIP-itDq9McCFcFaPgodL5MAUQ&amp;url=http://www.unc.edu/ims/paerllab/personnel/jennifer.html&amp;bvm=bv.102537793,d.eXY&amp;psig=AFQjCNGiW99Vn3UDQ-yLDOYWUcDe292poA&amp;ust=1442261941479219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653034"/>
            <a:ext cx="8763000" cy="2365717"/>
          </a:xfrm>
        </p:spPr>
        <p:txBody>
          <a:bodyPr anchor="t">
            <a:noAutofit/>
          </a:bodyPr>
          <a:lstStyle/>
          <a:p>
            <a:pPr algn="r"/>
            <a:r>
              <a:rPr lang="en-US" b="1" dirty="0"/>
              <a:t>Cyanobacteria Blooms; </a:t>
            </a:r>
            <a:br>
              <a:rPr lang="en-US" b="1" dirty="0"/>
            </a:br>
            <a:r>
              <a:rPr lang="en-US" b="1" dirty="0"/>
              <a:t>An Increasing Threat to Our Recreational &amp; Drinking Water!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733800"/>
            <a:ext cx="6400800" cy="186156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 algn="r"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Stephen J. Souza, Ph.D.</a:t>
            </a:r>
          </a:p>
          <a:p>
            <a:pPr marL="0" indent="0" algn="r"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Clean Waters Consulting, LLC</a:t>
            </a:r>
          </a:p>
          <a:p>
            <a:pPr marL="0" indent="0" algn="r">
              <a:buFontTx/>
              <a:buNone/>
            </a:pPr>
            <a:r>
              <a:rPr lang="en-US" sz="3200" b="1" dirty="0">
                <a:solidFill>
                  <a:schemeClr val="bg1"/>
                </a:solidFill>
              </a:rPr>
              <a:t>SJSouza.CWC@gmail.com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6BC8E-592B-4CAE-9F21-64980B8E18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23" y="5888736"/>
            <a:ext cx="9144000" cy="9692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8417F-2DAF-460C-A0E2-3701AE99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5943599" cy="4724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Not produced to directly harm humans, pets and livestock.</a:t>
            </a:r>
          </a:p>
          <a:p>
            <a:r>
              <a:rPr lang="en-US" sz="3200" dirty="0"/>
              <a:t>Cyanotoxins create a competitive advantage over “good algae”.</a:t>
            </a:r>
          </a:p>
          <a:p>
            <a:r>
              <a:rPr lang="en-US" sz="3200" dirty="0"/>
              <a:t>May “ooze” out of healthy cyanobacteria.</a:t>
            </a:r>
          </a:p>
          <a:p>
            <a:r>
              <a:rPr lang="en-US" sz="3200" dirty="0"/>
              <a:t>Large amounts are released when cyanobacteria die.</a:t>
            </a:r>
          </a:p>
          <a:p>
            <a:r>
              <a:rPr lang="en-US" sz="3200" dirty="0"/>
              <a:t>Relatively stable and slow to biodegrade.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277D3-3D76-4CAC-AB0C-5DDC35FC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/>
              <a:t>Cyanotoxins</a:t>
            </a:r>
          </a:p>
        </p:txBody>
      </p:sp>
      <p:pic>
        <p:nvPicPr>
          <p:cNvPr id="4" name="Picture 4" descr="Image result for dog in blue green algae">
            <a:extLst>
              <a:ext uri="{FF2B5EF4-FFF2-40B4-BE49-F238E27FC236}">
                <a16:creationId xmlns:a16="http://schemas.microsoft.com/office/drawing/2014/main" id="{8CB6C0B8-1AB6-4806-A04E-11231F1BA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199" y="3980782"/>
            <a:ext cx="2666999" cy="219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2FF1C-41B0-44B0-82FC-8239C7C42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387345"/>
            <a:ext cx="2666999" cy="219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7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4713" y="2133600"/>
            <a:ext cx="8883555" cy="4038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Different types of cyanotoxins</a:t>
            </a:r>
          </a:p>
          <a:p>
            <a:pPr lvl="1">
              <a:lnSpc>
                <a:spcPct val="80000"/>
              </a:lnSpc>
            </a:pPr>
            <a:r>
              <a:rPr lang="en-US" sz="4000" dirty="0"/>
              <a:t>Microcystin-LR</a:t>
            </a:r>
          </a:p>
          <a:p>
            <a:pPr lvl="1">
              <a:lnSpc>
                <a:spcPct val="80000"/>
              </a:lnSpc>
            </a:pPr>
            <a:r>
              <a:rPr lang="en-US" sz="4000" dirty="0"/>
              <a:t>Cylindrospermopsin</a:t>
            </a:r>
          </a:p>
          <a:p>
            <a:pPr lvl="1">
              <a:lnSpc>
                <a:spcPct val="80000"/>
              </a:lnSpc>
            </a:pPr>
            <a:r>
              <a:rPr lang="en-US" sz="4000" dirty="0"/>
              <a:t>Anatoxin -a</a:t>
            </a:r>
          </a:p>
          <a:p>
            <a:pPr lvl="1">
              <a:lnSpc>
                <a:spcPct val="80000"/>
              </a:lnSpc>
            </a:pPr>
            <a:r>
              <a:rPr lang="en-US" sz="4000" dirty="0"/>
              <a:t>Saxitoxins </a:t>
            </a:r>
          </a:p>
          <a:p>
            <a:pPr lvl="1">
              <a:lnSpc>
                <a:spcPct val="80000"/>
              </a:lnSpc>
            </a:pPr>
            <a:r>
              <a:rPr lang="en-US" sz="4000" dirty="0"/>
              <a:t>Anatoxin-a(S)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" y="495300"/>
            <a:ext cx="8872067" cy="8382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Tell Me More About Cyanotoxins!</a:t>
            </a:r>
          </a:p>
        </p:txBody>
      </p:sp>
      <p:sp>
        <p:nvSpPr>
          <p:cNvPr id="2" name="Right Brace 1"/>
          <p:cNvSpPr/>
          <p:nvPr/>
        </p:nvSpPr>
        <p:spPr>
          <a:xfrm>
            <a:off x="4648201" y="2667000"/>
            <a:ext cx="1273630" cy="1752600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7036" y="2697480"/>
            <a:ext cx="3044022" cy="22467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These are of greatest interest and concern in freshwater ecosystems</a:t>
            </a:r>
          </a:p>
        </p:txBody>
      </p:sp>
    </p:spTree>
    <p:extLst>
      <p:ext uri="{BB962C8B-B14F-4D97-AF65-F5344CB8AC3E}">
        <p14:creationId xmlns:p14="http://schemas.microsoft.com/office/powerpoint/2010/main" val="132717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763000" cy="4343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Exposure …drinking contaminated water or via contact recreational activities.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Even at low concentrations, recreational contact may cause skin rashes (even for dogs and livestock), ear/throat infections and gastrointestinal distress.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Increased attention being given to possible links between cyanotoxins and neurodegenerative diseases (Parkinson's, ALS, and Alzheimer's)</a:t>
            </a:r>
            <a:r>
              <a:rPr lang="en-US" sz="3200" dirty="0"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Tell Me More About Cyanotoxins!</a:t>
            </a:r>
          </a:p>
        </p:txBody>
      </p:sp>
    </p:spTree>
    <p:extLst>
      <p:ext uri="{BB962C8B-B14F-4D97-AF65-F5344CB8AC3E}">
        <p14:creationId xmlns:p14="http://schemas.microsoft.com/office/powerpoint/2010/main" val="94770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72FE1E-7E30-439B-B8C2-E063BFBE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524000"/>
          </a:xfrm>
        </p:spPr>
        <p:txBody>
          <a:bodyPr>
            <a:noAutofit/>
          </a:bodyPr>
          <a:lstStyle/>
          <a:p>
            <a:r>
              <a:rPr lang="en-US" sz="8000" dirty="0"/>
              <a:t>Why Do HABs Occur?</a:t>
            </a:r>
          </a:p>
        </p:txBody>
      </p:sp>
    </p:spTree>
    <p:extLst>
      <p:ext uri="{BB962C8B-B14F-4D97-AF65-F5344CB8AC3E}">
        <p14:creationId xmlns:p14="http://schemas.microsoft.com/office/powerpoint/2010/main" val="204949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D0108-FDB6-41E2-A869-CA2135C7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4844"/>
            <a:ext cx="8686800" cy="46873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800" dirty="0"/>
              <a:t>Excessive phosphorus loading.</a:t>
            </a:r>
          </a:p>
          <a:p>
            <a:r>
              <a:rPr lang="en-US" sz="3800" dirty="0"/>
              <a:t>High water column phosphorus concentrations (could be result of “internal” sources too).</a:t>
            </a:r>
          </a:p>
          <a:p>
            <a:r>
              <a:rPr lang="en-US" sz="3800" dirty="0"/>
              <a:t>Warm water temperatures.</a:t>
            </a:r>
          </a:p>
          <a:p>
            <a:r>
              <a:rPr lang="en-US" sz="3800" dirty="0"/>
              <a:t>Plenty of sunlight for photosynthesis.</a:t>
            </a:r>
          </a:p>
          <a:p>
            <a:r>
              <a:rPr lang="en-US" sz="3800" dirty="0"/>
              <a:t>Water column stability...w/ exceptions.</a:t>
            </a:r>
          </a:p>
          <a:p>
            <a:pPr lvl="1"/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228F8D-AEDF-49ED-97FB-1130C5EE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“Typical” Conditions That </a:t>
            </a:r>
            <a:br>
              <a:rPr lang="en-US" dirty="0"/>
            </a:br>
            <a:r>
              <a:rPr lang="en-US" dirty="0"/>
              <a:t>Promote A Bloom</a:t>
            </a:r>
          </a:p>
        </p:txBody>
      </p:sp>
    </p:spTree>
    <p:extLst>
      <p:ext uri="{BB962C8B-B14F-4D97-AF65-F5344CB8AC3E}">
        <p14:creationId xmlns:p14="http://schemas.microsoft.com/office/powerpoint/2010/main" val="6765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“Typical conditions” don’t always lead to bloom.</a:t>
            </a:r>
          </a:p>
          <a:p>
            <a:r>
              <a:rPr lang="en-US" sz="3200" dirty="0"/>
              <a:t>Not all cyanobacteria cause HABs.</a:t>
            </a:r>
          </a:p>
          <a:p>
            <a:r>
              <a:rPr lang="en-US" sz="3200" dirty="0"/>
              <a:t>Not all cyanobacteria produce cyanotoxins.</a:t>
            </a:r>
          </a:p>
          <a:p>
            <a:r>
              <a:rPr lang="en-US" sz="3200" dirty="0"/>
              <a:t>Cyanotoxin producers may not always produce cyanotoxins even during bloom conditions.</a:t>
            </a:r>
          </a:p>
          <a:p>
            <a:r>
              <a:rPr lang="en-US" sz="3200" dirty="0"/>
              <a:t>Blooms/ high cyanotoxin levels may occur under variable environmental  conditions.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30997"/>
          </a:xfrm>
        </p:spPr>
        <p:txBody>
          <a:bodyPr>
            <a:normAutofit/>
          </a:bodyPr>
          <a:lstStyle/>
          <a:p>
            <a:r>
              <a:rPr lang="en-US" sz="4800" dirty="0">
                <a:cs typeface="Arial" panose="020B0604020202020204" pitchFamily="34" charset="0"/>
              </a:rPr>
              <a:t>Not As Simple As It Sounds</a:t>
            </a:r>
          </a:p>
        </p:txBody>
      </p:sp>
    </p:spTree>
    <p:extLst>
      <p:ext uri="{BB962C8B-B14F-4D97-AF65-F5344CB8AC3E}">
        <p14:creationId xmlns:p14="http://schemas.microsoft.com/office/powerpoint/2010/main" val="218871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36895"/>
            <a:ext cx="5410200" cy="463530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Increased phosphorus loading leads to increased productivity and the production of organic carbon. </a:t>
            </a:r>
          </a:p>
          <a:p>
            <a:r>
              <a:rPr lang="en-US" sz="3600" dirty="0"/>
              <a:t>For lakes, this means more algae...including cyanobacteria.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389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The Common Denominator</a:t>
            </a:r>
          </a:p>
        </p:txBody>
      </p:sp>
      <p:pic>
        <p:nvPicPr>
          <p:cNvPr id="4" name="Picture 5" descr="IMG_0596">
            <a:extLst>
              <a:ext uri="{FF2B5EF4-FFF2-40B4-BE49-F238E27FC236}">
                <a16:creationId xmlns:a16="http://schemas.microsoft.com/office/drawing/2014/main" id="{493E9BD1-AF0A-49BB-B526-52B1C6B7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142" y="1499381"/>
            <a:ext cx="3124200" cy="487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B02B52-18FD-4D1C-9A23-25C9F200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286000"/>
            <a:ext cx="8610599" cy="4058254"/>
          </a:xfrm>
        </p:spPr>
        <p:txBody>
          <a:bodyPr>
            <a:noAutofit/>
          </a:bodyPr>
          <a:lstStyle/>
          <a:p>
            <a:r>
              <a:rPr lang="en-US" sz="3200" dirty="0"/>
              <a:t>For the lakes, ponds and reservoirs of NJ, </a:t>
            </a:r>
            <a:r>
              <a:rPr lang="en-US" sz="3200" u="sng" dirty="0"/>
              <a:t>phosphorus</a:t>
            </a:r>
            <a:r>
              <a:rPr lang="en-US" sz="3200" dirty="0"/>
              <a:t> is typically the “limiting nutrient” or “nutrient of concern”. </a:t>
            </a:r>
          </a:p>
          <a:p>
            <a:r>
              <a:rPr lang="en-US" sz="3200" dirty="0"/>
              <a:t>Add more phosphorus...get more productivity.</a:t>
            </a:r>
          </a:p>
          <a:p>
            <a:r>
              <a:rPr lang="en-US" sz="3200" dirty="0"/>
              <a:t>Only need a little phosphorus to stimulate “too much” productivity...0.04 mg/L</a:t>
            </a:r>
          </a:p>
          <a:p>
            <a:r>
              <a:rPr lang="en-US" sz="3200" dirty="0"/>
              <a:t>1lb phosphorus can create 1,000 lbs of algae!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71FAF9-781E-42D0-BFEA-38BDF38C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Phosphorus – </a:t>
            </a:r>
            <a:br>
              <a:rPr lang="en-US" dirty="0"/>
            </a:br>
            <a:r>
              <a:rPr lang="en-US" dirty="0"/>
              <a:t>The Primary Driver of Eutrophication</a:t>
            </a:r>
          </a:p>
        </p:txBody>
      </p:sp>
    </p:spTree>
    <p:extLst>
      <p:ext uri="{BB962C8B-B14F-4D97-AF65-F5344CB8AC3E}">
        <p14:creationId xmlns:p14="http://schemas.microsoft.com/office/powerpoint/2010/main" val="419088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CA6D40-2E20-4422-93EF-8B15BA4C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52600"/>
            <a:ext cx="3971925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EB39E3-1DB3-40D1-8E6F-4D844ED0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Eutrophic Lakes </a:t>
            </a:r>
            <a:r>
              <a:rPr lang="en-US" u="sng" dirty="0"/>
              <a:t>Are Not </a:t>
            </a:r>
            <a:r>
              <a:rPr lang="en-US" dirty="0"/>
              <a:t>Dead Lakes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83A7857-D006-421F-BA4C-29BDBA548B90}"/>
              </a:ext>
            </a:extLst>
          </p:cNvPr>
          <p:cNvSpPr/>
          <p:nvPr/>
        </p:nvSpPr>
        <p:spPr>
          <a:xfrm>
            <a:off x="457200" y="1752600"/>
            <a:ext cx="4724400" cy="4419600"/>
          </a:xfrm>
          <a:prstGeom prst="rightArrow">
            <a:avLst>
              <a:gd name="adj1" fmla="val 76737"/>
              <a:gd name="adj2" fmla="val 5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Rather They Are Lakes That Needs to Go On a Phosphorus Diet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9BE75-F5F7-47D0-88E9-225E50B1568B}"/>
              </a:ext>
            </a:extLst>
          </p:cNvPr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The bad news...most of NJ’s lakes are eutrophic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and most are susceptible to a HAB</a:t>
            </a:r>
          </a:p>
        </p:txBody>
      </p:sp>
    </p:spTree>
    <p:extLst>
      <p:ext uri="{BB962C8B-B14F-4D97-AF65-F5344CB8AC3E}">
        <p14:creationId xmlns:p14="http://schemas.microsoft.com/office/powerpoint/2010/main" val="329016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F0AC-2AF0-4007-896F-DD064EEB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If Phosphorus Is The Problem...Where Is It Coming From?</a:t>
            </a:r>
          </a:p>
        </p:txBody>
      </p:sp>
      <p:pic>
        <p:nvPicPr>
          <p:cNvPr id="2050" name="Picture 2" descr="Image result for phosphorus monster">
            <a:extLst>
              <a:ext uri="{FF2B5EF4-FFF2-40B4-BE49-F238E27FC236}">
                <a16:creationId xmlns:a16="http://schemas.microsoft.com/office/drawing/2014/main" id="{600F9D1F-9CF2-4E25-B377-89A29FEE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03" y="1815612"/>
            <a:ext cx="531394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6B800-B163-4E1D-92A4-66C5B5B94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1815612"/>
            <a:ext cx="272415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1EA23C6E-9FD3-43DA-952F-68C7C2673DC6}"/>
              </a:ext>
            </a:extLst>
          </p:cNvPr>
          <p:cNvSpPr/>
          <p:nvPr/>
        </p:nvSpPr>
        <p:spPr>
          <a:xfrm>
            <a:off x="0" y="4648200"/>
            <a:ext cx="9144000" cy="2209800"/>
          </a:xfrm>
          <a:prstGeom prst="up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For The majority (80%) of NJ’s lakes, the root cause of eutrophication is the result of phosphorus loading attributable to stormwater runoff.</a:t>
            </a:r>
          </a:p>
        </p:txBody>
      </p:sp>
    </p:spTree>
    <p:extLst>
      <p:ext uri="{BB962C8B-B14F-4D97-AF65-F5344CB8AC3E}">
        <p14:creationId xmlns:p14="http://schemas.microsoft.com/office/powerpoint/2010/main" val="28356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360BAF-FD71-44B2-AF46-B7BCDC0C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7200" dirty="0"/>
              <a:t>Thanks To</a:t>
            </a:r>
          </a:p>
        </p:txBody>
      </p:sp>
      <p:pic>
        <p:nvPicPr>
          <p:cNvPr id="1026" name="Picture 2" descr="Place your organization logo here">
            <a:extLst>
              <a:ext uri="{FF2B5EF4-FFF2-40B4-BE49-F238E27FC236}">
                <a16:creationId xmlns:a16="http://schemas.microsoft.com/office/drawing/2014/main" id="{492876DF-6CDE-4ED6-B4B9-EC6D04AA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0" y="2667000"/>
            <a:ext cx="8154442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8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5477" y="363445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/>
              <a:t>Eutrophic Lake  - “A”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029743" y="2209800"/>
            <a:ext cx="1600200" cy="2771775"/>
          </a:xfrm>
          <a:prstGeom prst="rect">
            <a:avLst/>
          </a:prstGeom>
          <a:solidFill>
            <a:srgbClr val="2448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</a:rPr>
              <a:t>Not 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</a:rPr>
              <a:t>Too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</a:rPr>
              <a:t>Bad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16173"/>
            <a:ext cx="6629400" cy="447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/>
              <a:t>Eutrophic Lake - “B”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09" y="1633728"/>
            <a:ext cx="6477000" cy="446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6969369" y="2362200"/>
            <a:ext cx="1752600" cy="2771775"/>
          </a:xfrm>
          <a:prstGeom prst="rect">
            <a:avLst/>
          </a:prstGeom>
          <a:solidFill>
            <a:srgbClr val="2448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</a:rPr>
              <a:t>Not 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</a:rPr>
              <a:t>Too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</a:rPr>
              <a:t>Good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10847-F9B0-4A69-8E61-02BD2BF9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3073160"/>
          </a:xfrm>
        </p:spPr>
        <p:txBody>
          <a:bodyPr>
            <a:noAutofit/>
          </a:bodyPr>
          <a:lstStyle/>
          <a:p>
            <a:r>
              <a:rPr lang="en-US" sz="6600" dirty="0"/>
              <a:t>Tracking, Controlling and Responding </a:t>
            </a:r>
            <a:br>
              <a:rPr lang="en-US" sz="6600" dirty="0"/>
            </a:br>
            <a:r>
              <a:rPr lang="en-US" sz="6600" dirty="0"/>
              <a:t>To a HAB</a:t>
            </a:r>
          </a:p>
        </p:txBody>
      </p:sp>
    </p:spTree>
    <p:extLst>
      <p:ext uri="{BB962C8B-B14F-4D97-AF65-F5344CB8AC3E}">
        <p14:creationId xmlns:p14="http://schemas.microsoft.com/office/powerpoint/2010/main" val="100827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ssouza\Desktop\MiscelPics\PrettyLakes\2015-07-07 09.46.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6395"/>
            <a:ext cx="9239817" cy="68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 descr="Water droplets"/>
          <p:cNvSpPr txBox="1">
            <a:spLocks noChangeArrowheads="1"/>
          </p:cNvSpPr>
          <p:nvPr/>
        </p:nvSpPr>
        <p:spPr bwMode="auto">
          <a:xfrm>
            <a:off x="494812" y="228600"/>
            <a:ext cx="8649188" cy="465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2366" tIns="41183" rIns="82366" bIns="4118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5" b="1" i="1" dirty="0">
                <a:solidFill>
                  <a:schemeClr val="bg1"/>
                </a:solidFill>
                <a:latin typeface="+mn-lt"/>
              </a:rPr>
              <a:t>Don’t Just Treat or React to The Symptom….</a:t>
            </a:r>
          </a:p>
          <a:p>
            <a:pPr algn="ctr">
              <a:spcBef>
                <a:spcPct val="50000"/>
              </a:spcBef>
            </a:pPr>
            <a:endParaRPr lang="en-US" sz="3600" b="1" i="1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US" sz="5405" b="1" i="1" dirty="0">
                <a:solidFill>
                  <a:schemeClr val="bg1"/>
                </a:solidFill>
                <a:latin typeface="+mn-lt"/>
              </a:rPr>
              <a:t>Identify and Correct the Cause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41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latin typeface="+mj-lt"/>
                <a:cs typeface="Arial" panose="020B0604020202020204" pitchFamily="34" charset="0"/>
              </a:rPr>
              <a:t>Predict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– </a:t>
            </a:r>
            <a:r>
              <a:rPr lang="en-US" sz="2800" dirty="0">
                <a:latin typeface="+mj-lt"/>
              </a:rPr>
              <a:t>Forecast a bloom  using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long-term database, keystone parameters, and/or remote sensing techniques. </a:t>
            </a:r>
          </a:p>
          <a:p>
            <a:r>
              <a:rPr lang="en-US" sz="2800" b="1" dirty="0">
                <a:latin typeface="+mj-lt"/>
                <a:cs typeface="Arial" panose="020B0604020202020204" pitchFamily="34" charset="0"/>
              </a:rPr>
              <a:t>Analyze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– Measure/quantify bloom’s severity:</a:t>
            </a:r>
          </a:p>
          <a:p>
            <a:pPr lvl="1"/>
            <a:r>
              <a:rPr lang="en-US" sz="2800" dirty="0">
                <a:latin typeface="+mj-lt"/>
                <a:cs typeface="Arial" panose="020B0604020202020204" pitchFamily="34" charset="0"/>
              </a:rPr>
              <a:t>Chlorophyll a, </a:t>
            </a:r>
          </a:p>
          <a:p>
            <a:pPr lvl="1"/>
            <a:r>
              <a:rPr lang="en-US" sz="2800" dirty="0">
                <a:latin typeface="+mj-lt"/>
                <a:cs typeface="Arial" panose="020B0604020202020204" pitchFamily="34" charset="0"/>
              </a:rPr>
              <a:t>Cyanobacteria ID and cell counts</a:t>
            </a:r>
          </a:p>
          <a:p>
            <a:pPr lvl="1"/>
            <a:r>
              <a:rPr lang="en-US" sz="2800" dirty="0">
                <a:latin typeface="+mj-lt"/>
                <a:cs typeface="Arial" panose="020B0604020202020204" pitchFamily="34" charset="0"/>
              </a:rPr>
              <a:t>Measure concentration of Microcystin</a:t>
            </a:r>
          </a:p>
          <a:p>
            <a:r>
              <a:rPr lang="en-US" sz="2800" b="1" dirty="0">
                <a:latin typeface="+mj-lt"/>
                <a:cs typeface="Arial" panose="020B0604020202020204" pitchFamily="34" charset="0"/>
              </a:rPr>
              <a:t>React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– Implement measures to prevent, control or terminate bloom.</a:t>
            </a:r>
          </a:p>
          <a:p>
            <a:r>
              <a:rPr lang="en-US" sz="2800" b="1" dirty="0">
                <a:latin typeface="+mj-lt"/>
                <a:cs typeface="Arial" panose="020B0604020202020204" pitchFamily="34" charset="0"/>
              </a:rPr>
              <a:t>Educate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– Share info and keep community informed.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447800"/>
          </a:xfrm>
        </p:spPr>
        <p:txBody>
          <a:bodyPr anchor="t">
            <a:noAutofit/>
          </a:bodyPr>
          <a:lstStyle/>
          <a:p>
            <a:r>
              <a:rPr lang="en-US" i="1" dirty="0">
                <a:cs typeface="Arial" panose="020B0604020202020204" pitchFamily="34" charset="0"/>
              </a:rPr>
              <a:t>PARE </a:t>
            </a:r>
            <a:r>
              <a:rPr lang="en-US" i="1" baseline="30000" dirty="0">
                <a:cs typeface="Arial" panose="020B0604020202020204" pitchFamily="34" charset="0"/>
              </a:rPr>
              <a:t>™ - </a:t>
            </a:r>
            <a:r>
              <a:rPr lang="en-US" dirty="0">
                <a:cs typeface="Arial" panose="020B0604020202020204" pitchFamily="34" charset="0"/>
              </a:rPr>
              <a:t>A Strategy For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Dealing with HABs</a:t>
            </a:r>
          </a:p>
        </p:txBody>
      </p:sp>
    </p:spTree>
    <p:extLst>
      <p:ext uri="{BB962C8B-B14F-4D97-AF65-F5344CB8AC3E}">
        <p14:creationId xmlns:p14="http://schemas.microsoft.com/office/powerpoint/2010/main" val="339641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2362200"/>
            <a:ext cx="8763000" cy="3886200"/>
          </a:xfrm>
          <a:noFill/>
        </p:spPr>
        <p:txBody>
          <a:bodyPr>
            <a:normAutofit/>
          </a:bodyPr>
          <a:lstStyle/>
          <a:p>
            <a:r>
              <a:rPr lang="en-US" sz="3600" dirty="0"/>
              <a:t>Only definitive way is to collect data</a:t>
            </a:r>
          </a:p>
          <a:p>
            <a:pPr lvl="1"/>
            <a:r>
              <a:rPr lang="en-US" sz="3400" dirty="0"/>
              <a:t>Plankton</a:t>
            </a:r>
          </a:p>
          <a:p>
            <a:pPr lvl="1"/>
            <a:r>
              <a:rPr lang="en-US" sz="3400" dirty="0"/>
              <a:t>Chlorophyll a</a:t>
            </a:r>
          </a:p>
          <a:p>
            <a:pPr lvl="1"/>
            <a:r>
              <a:rPr lang="en-US" sz="3400" dirty="0"/>
              <a:t>In-situ (DO, temperature, pH, Secchi)</a:t>
            </a:r>
          </a:p>
          <a:p>
            <a:pPr lvl="1"/>
            <a:r>
              <a:rPr lang="en-US" sz="3400" dirty="0"/>
              <a:t>Nutrients (Phosphorus and Nitrogen)</a:t>
            </a:r>
          </a:p>
          <a:p>
            <a:pPr lvl="1"/>
            <a:r>
              <a:rPr lang="en-US" sz="3400" dirty="0"/>
              <a:t>Microcystin / Cylindrospermopsin</a:t>
            </a:r>
          </a:p>
          <a:p>
            <a:pPr lvl="1"/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615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I Know If I Have a Problem</a:t>
            </a:r>
            <a:br>
              <a:rPr lang="en-US" dirty="0"/>
            </a:br>
            <a:r>
              <a:rPr lang="en-US" dirty="0"/>
              <a:t>Or Am About to Have a Problem?</a:t>
            </a:r>
          </a:p>
        </p:txBody>
      </p:sp>
    </p:spTree>
    <p:extLst>
      <p:ext uri="{BB962C8B-B14F-4D97-AF65-F5344CB8AC3E}">
        <p14:creationId xmlns:p14="http://schemas.microsoft.com/office/powerpoint/2010/main" val="134427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87"/>
            <a:ext cx="5105400" cy="56612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Develop algorithms using  long-term data sets.</a:t>
            </a:r>
          </a:p>
          <a:p>
            <a:pPr lvl="1"/>
            <a:r>
              <a:rPr lang="en-US" sz="2800" dirty="0"/>
              <a:t>Weather</a:t>
            </a:r>
          </a:p>
          <a:p>
            <a:pPr lvl="1"/>
            <a:r>
              <a:rPr lang="en-US" sz="2800" dirty="0"/>
              <a:t>Phosphorus and nitrogen </a:t>
            </a:r>
          </a:p>
          <a:p>
            <a:pPr lvl="1"/>
            <a:r>
              <a:rPr lang="en-US" sz="2800" dirty="0"/>
              <a:t>Chlorophyll</a:t>
            </a:r>
          </a:p>
          <a:p>
            <a:pPr lvl="1"/>
            <a:r>
              <a:rPr lang="en-US" sz="2800" dirty="0"/>
              <a:t>DO/Temperature profiles</a:t>
            </a:r>
          </a:p>
          <a:p>
            <a:r>
              <a:rPr lang="en-US" sz="2800" dirty="0"/>
              <a:t>Use resulting “models” to help identify conditions that may trigger HAB.</a:t>
            </a:r>
          </a:p>
          <a:p>
            <a:r>
              <a:rPr lang="en-US" sz="2800" dirty="0"/>
              <a:t>Implement preventative measures as guided by data.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900"/>
            <a:ext cx="4648200" cy="838200"/>
          </a:xfrm>
        </p:spPr>
        <p:txBody>
          <a:bodyPr>
            <a:noAutofit/>
          </a:bodyPr>
          <a:lstStyle/>
          <a:p>
            <a:r>
              <a:rPr lang="en-US" sz="4800" dirty="0"/>
              <a:t>Predict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05193"/>
            <a:ext cx="4114800" cy="29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83A5A-61B6-4890-A409-E2EF6E3443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13" y="3734946"/>
            <a:ext cx="4340249" cy="29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27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/>
              <a:t>Precursor conditions of impending bloom</a:t>
            </a:r>
          </a:p>
          <a:p>
            <a:pPr lvl="1"/>
            <a:r>
              <a:rPr lang="en-US" sz="2800" dirty="0"/>
              <a:t>Declining Secchi disc clarity : &lt; 1 meter)</a:t>
            </a:r>
          </a:p>
          <a:p>
            <a:pPr lvl="1"/>
            <a:r>
              <a:rPr lang="en-US" sz="2800" dirty="0"/>
              <a:t>Chlorophyll </a:t>
            </a:r>
            <a:r>
              <a:rPr lang="en-US" sz="2800" i="1" dirty="0"/>
              <a:t>a</a:t>
            </a:r>
            <a:r>
              <a:rPr lang="en-US" sz="2800" dirty="0"/>
              <a:t> : &gt;20 µg/L)</a:t>
            </a:r>
          </a:p>
          <a:p>
            <a:pPr lvl="1"/>
            <a:r>
              <a:rPr lang="en-US" sz="2800" dirty="0"/>
              <a:t>Total Phosphorus: &gt; 0.04mg/L</a:t>
            </a:r>
          </a:p>
          <a:p>
            <a:pPr lvl="1"/>
            <a:r>
              <a:rPr lang="en-US" sz="2800" dirty="0"/>
              <a:t>Algal and Cyanobacteria cell counts: &gt; 20,000 w/ &gt; 50% cyanobacteria</a:t>
            </a:r>
          </a:p>
          <a:p>
            <a:r>
              <a:rPr lang="en-US" sz="2800" dirty="0"/>
              <a:t>Measure Microcystin (</a:t>
            </a:r>
            <a:r>
              <a:rPr lang="nn-NO" sz="2800" dirty="0"/>
              <a:t>field kits and/or lab testing)</a:t>
            </a:r>
          </a:p>
          <a:p>
            <a:pPr lvl="1"/>
            <a:r>
              <a:rPr lang="nn-NO" sz="2800" dirty="0"/>
              <a:t>Drinking Water: &gt;1 μg/L microcystin</a:t>
            </a:r>
          </a:p>
          <a:p>
            <a:pPr lvl="1"/>
            <a:r>
              <a:rPr lang="nn-NO" sz="2800" dirty="0"/>
              <a:t>Recreational Lakes: &gt;3 </a:t>
            </a:r>
            <a:r>
              <a:rPr lang="en-US" sz="2800" dirty="0"/>
              <a:t>µg/ </a:t>
            </a:r>
            <a:r>
              <a:rPr lang="nn-NO" sz="2800" dirty="0"/>
              <a:t>(advisory); &gt;20 </a:t>
            </a:r>
            <a:r>
              <a:rPr lang="en-US" sz="2800" dirty="0"/>
              <a:t>µg/L microcystin (closure)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086" y="457200"/>
            <a:ext cx="8610600" cy="664797"/>
          </a:xfrm>
        </p:spPr>
        <p:txBody>
          <a:bodyPr>
            <a:noAutofit/>
          </a:bodyPr>
          <a:lstStyle/>
          <a:p>
            <a:r>
              <a:rPr lang="en-US" sz="5400" dirty="0"/>
              <a:t>HAB Indicators</a:t>
            </a:r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3DE6675B-4FD2-4C08-AB38-509978337F4F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up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NJDEP currently relies mostly on </a:t>
            </a:r>
          </a:p>
          <a:p>
            <a:pPr algn="ctr"/>
            <a:r>
              <a:rPr lang="en-US" sz="2400" dirty="0"/>
              <a:t>visual evidence (surface scum) and cell counts</a:t>
            </a:r>
          </a:p>
        </p:txBody>
      </p:sp>
    </p:spTree>
    <p:extLst>
      <p:ext uri="{BB962C8B-B14F-4D97-AF65-F5344CB8AC3E}">
        <p14:creationId xmlns:p14="http://schemas.microsoft.com/office/powerpoint/2010/main" val="39675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F86907-0794-4ED5-977B-C47E05D2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2590800"/>
          </a:xfrm>
        </p:spPr>
        <p:txBody>
          <a:bodyPr>
            <a:noAutofit/>
          </a:bodyPr>
          <a:lstStyle/>
          <a:p>
            <a:r>
              <a:rPr lang="en-US" sz="8000" dirty="0"/>
              <a:t>Dealing With HABs</a:t>
            </a:r>
          </a:p>
        </p:txBody>
      </p:sp>
    </p:spTree>
    <p:extLst>
      <p:ext uri="{BB962C8B-B14F-4D97-AF65-F5344CB8AC3E}">
        <p14:creationId xmlns:p14="http://schemas.microsoft.com/office/powerpoint/2010/main" val="471023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08ABD2-6DD9-4617-8EFB-6F82D929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18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You Wouldn’t Build A </a:t>
            </a:r>
            <a:br>
              <a:rPr lang="en-US" dirty="0"/>
            </a:br>
            <a:r>
              <a:rPr lang="en-US" dirty="0"/>
              <a:t>House Without A Plan</a:t>
            </a:r>
          </a:p>
        </p:txBody>
      </p:sp>
      <p:pic>
        <p:nvPicPr>
          <p:cNvPr id="28676" name="Picture 4" descr="Image result for blueprint">
            <a:extLst>
              <a:ext uri="{FF2B5EF4-FFF2-40B4-BE49-F238E27FC236}">
                <a16:creationId xmlns:a16="http://schemas.microsoft.com/office/drawing/2014/main" id="{C14D6837-6733-4D88-A016-1A29C476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42633"/>
            <a:ext cx="8686800" cy="45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56F40320-4BE2-40BE-9B12-24069C5A0349}"/>
              </a:ext>
            </a:extLst>
          </p:cNvPr>
          <p:cNvSpPr/>
          <p:nvPr/>
        </p:nvSpPr>
        <p:spPr>
          <a:xfrm>
            <a:off x="991772" y="685800"/>
            <a:ext cx="7924800" cy="6172200"/>
          </a:xfrm>
          <a:prstGeom prst="irregularSeal2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Can’t Successfully  Manage HABs Without a Technically Sound  Plan</a:t>
            </a:r>
          </a:p>
        </p:txBody>
      </p:sp>
    </p:spTree>
    <p:extLst>
      <p:ext uri="{BB962C8B-B14F-4D97-AF65-F5344CB8AC3E}">
        <p14:creationId xmlns:p14="http://schemas.microsoft.com/office/powerpoint/2010/main" val="12633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2267B-5248-46B4-B2F6-4683525F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895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/>
                </a:solidFill>
              </a:rPr>
              <a:t>What the HABs is Going 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5E978-DABF-40B9-8542-1F602152B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0"/>
            <a:ext cx="9144000" cy="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85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09700"/>
            <a:ext cx="8686800" cy="43053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Identify  and quantify what’s </a:t>
            </a:r>
            <a:r>
              <a:rPr lang="en-US" sz="3200" u="sng" dirty="0"/>
              <a:t>causing</a:t>
            </a:r>
            <a:r>
              <a:rPr lang="en-US" sz="3200" dirty="0"/>
              <a:t> HAB.</a:t>
            </a:r>
          </a:p>
          <a:p>
            <a:r>
              <a:rPr lang="en-US" sz="3200" dirty="0"/>
              <a:t>Assess biological, chemical, hydrologic and physical interactions causing HAB.</a:t>
            </a:r>
          </a:p>
          <a:p>
            <a:r>
              <a:rPr lang="en-US" sz="3200" dirty="0"/>
              <a:t>Identify actions to decrease phosphorus loading...</a:t>
            </a:r>
            <a:r>
              <a:rPr lang="en-US" sz="3200" b="1" dirty="0"/>
              <a:t>Root Cause Management Action Measures.</a:t>
            </a:r>
          </a:p>
          <a:p>
            <a:r>
              <a:rPr lang="en-US" sz="3200" dirty="0"/>
              <a:t>Identify actions to prevent, reduce or control manifestation of a HAB...</a:t>
            </a:r>
            <a:r>
              <a:rPr lang="en-US" sz="3200" b="1" dirty="0"/>
              <a:t>Responsive Management Action Measures</a:t>
            </a:r>
            <a:r>
              <a:rPr lang="en-US" sz="3200" dirty="0"/>
              <a:t>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876300"/>
          </a:xfrm>
        </p:spPr>
        <p:txBody>
          <a:bodyPr/>
          <a:lstStyle/>
          <a:p>
            <a:r>
              <a:rPr lang="en-US" sz="3700" dirty="0"/>
              <a:t>HAB Management Plan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1BF250-013C-4425-9853-0021E0E43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267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Root Cause Management Actions</a:t>
            </a:r>
          </a:p>
          <a:p>
            <a:r>
              <a:rPr lang="en-US" sz="3200" dirty="0"/>
              <a:t>Prevent - Limit P Loading (Internal and External)...SW </a:t>
            </a:r>
            <a:r>
              <a:rPr lang="en-US" sz="3200" dirty="0" err="1"/>
              <a:t>Mgmt</a:t>
            </a:r>
            <a:r>
              <a:rPr lang="en-US" sz="3200" dirty="0"/>
              <a:t>, Septic </a:t>
            </a:r>
            <a:r>
              <a:rPr lang="en-US" sz="3200" dirty="0" err="1"/>
              <a:t>Mgmt</a:t>
            </a:r>
            <a:r>
              <a:rPr lang="en-US" sz="3200" dirty="0"/>
              <a:t>, Internal Load Control (Nutrient inactivation, Aeration)</a:t>
            </a:r>
          </a:p>
          <a:p>
            <a:pPr marL="0" indent="0">
              <a:buNone/>
            </a:pPr>
            <a:r>
              <a:rPr lang="en-US" sz="3200" b="1" dirty="0"/>
              <a:t>Responsive Management Actions</a:t>
            </a:r>
          </a:p>
          <a:p>
            <a:r>
              <a:rPr lang="en-US" sz="3200" dirty="0"/>
              <a:t>Prevent/Control – Nutrient inactivation, Aeration, Biomanipulation</a:t>
            </a:r>
          </a:p>
          <a:p>
            <a:r>
              <a:rPr lang="en-US" sz="3200" dirty="0"/>
              <a:t>Reduce – Algaecides, Sonic devices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566ED1-1F88-450F-A231-B2435549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React – </a:t>
            </a:r>
            <a:br>
              <a:rPr lang="en-US" dirty="0"/>
            </a:br>
            <a:r>
              <a:rPr lang="en-US" dirty="0"/>
              <a:t>Prevent, Control &amp; Reduce</a:t>
            </a:r>
          </a:p>
        </p:txBody>
      </p:sp>
    </p:spTree>
    <p:extLst>
      <p:ext uri="{BB962C8B-B14F-4D97-AF65-F5344CB8AC3E}">
        <p14:creationId xmlns:p14="http://schemas.microsoft.com/office/powerpoint/2010/main" val="1309741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38300"/>
            <a:ext cx="8686800" cy="419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400" dirty="0"/>
              <a:t>Source Controls</a:t>
            </a:r>
          </a:p>
          <a:p>
            <a:pPr lvl="2"/>
            <a:r>
              <a:rPr lang="en-US" sz="3200" dirty="0"/>
              <a:t>Fertilizer, alternative lawn cover</a:t>
            </a:r>
          </a:p>
          <a:p>
            <a:pPr lvl="2"/>
            <a:r>
              <a:rPr lang="en-US" sz="3200" dirty="0"/>
              <a:t>Septic management</a:t>
            </a:r>
          </a:p>
          <a:p>
            <a:pPr lvl="2"/>
            <a:r>
              <a:rPr lang="en-US" sz="3200" dirty="0"/>
              <a:t>Shoreline buffer creation/maintenance</a:t>
            </a:r>
          </a:p>
          <a:p>
            <a:pPr lvl="2"/>
            <a:r>
              <a:rPr lang="en-US" sz="3200" dirty="0"/>
              <a:t>Waterfowl control</a:t>
            </a:r>
          </a:p>
          <a:p>
            <a:r>
              <a:rPr lang="en-US" sz="3400" dirty="0"/>
              <a:t>Delivery Controls</a:t>
            </a:r>
          </a:p>
          <a:p>
            <a:pPr lvl="2"/>
            <a:r>
              <a:rPr lang="en-US" sz="3000" dirty="0"/>
              <a:t>Single lot BMPs</a:t>
            </a:r>
          </a:p>
          <a:p>
            <a:pPr lvl="2"/>
            <a:r>
              <a:rPr lang="en-US" sz="3000" dirty="0"/>
              <a:t>Large scale, community and regional BMPs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5572"/>
            <a:ext cx="8610599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Watershed Management Strategies</a:t>
            </a:r>
            <a:br>
              <a:rPr lang="en-US" dirty="0"/>
            </a:br>
            <a:r>
              <a:rPr lang="en-US" dirty="0"/>
              <a:t> To Limit Phosphorus Loading</a:t>
            </a:r>
          </a:p>
        </p:txBody>
      </p:sp>
    </p:spTree>
    <p:extLst>
      <p:ext uri="{BB962C8B-B14F-4D97-AF65-F5344CB8AC3E}">
        <p14:creationId xmlns:p14="http://schemas.microsoft.com/office/powerpoint/2010/main" val="2484178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572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For some lakes the internally regenerated and recycled phosphorus can be an important driver of productivity and HABs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 major internal source is the phosphorus released from the sediments during periods of anoxia.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Affects both large/small and deep/shallow lakes.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Varies seasonally.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Often overlooked.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Internal Phosphorus Loading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4A7768-737D-4507-8427-D8096C55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28956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Nutrient Inactivation</a:t>
            </a: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>
                <a:solidFill>
                  <a:schemeClr val="tx2"/>
                </a:solidFill>
              </a:rPr>
              <a:t>&amp;</a:t>
            </a: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>
                <a:solidFill>
                  <a:schemeClr val="tx2"/>
                </a:solidFill>
              </a:rPr>
              <a:t>Aeration</a:t>
            </a:r>
          </a:p>
        </p:txBody>
      </p:sp>
    </p:spTree>
    <p:extLst>
      <p:ext uri="{BB962C8B-B14F-4D97-AF65-F5344CB8AC3E}">
        <p14:creationId xmlns:p14="http://schemas.microsoft.com/office/powerpoint/2010/main" val="1256086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86800" cy="4343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Lake’s deeper than 6 feet subject to thermal stratification.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Results in formation of distinct thermal/density layers.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Density differences impede vertical mixing of water column, effectively segregates top from bottom.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Leads to oxygen depletion, internal recycling of nutrients and metals, and impacts to water quality.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NJ lakes stratify to some extent.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are dimictic or polymictic, mix more than once annually.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838200"/>
          </a:xfrm>
        </p:spPr>
        <p:txBody>
          <a:bodyPr>
            <a:noAutofit/>
          </a:bodyPr>
          <a:lstStyle/>
          <a:p>
            <a:r>
              <a:rPr lang="en-US" sz="6000" dirty="0"/>
              <a:t>Lake Stratification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7B57F-9E69-46B9-98DB-F5C665EA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Seasonal Progression of Stratification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876B8AE6-BC9B-4CF2-924D-20A4FC0A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2935576" cy="2514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9CC"/>
              </a:gs>
              <a:gs pos="100000">
                <a:srgbClr val="3333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C521ECEF-C30A-4D9E-B307-68D22E8BC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40" y="3466656"/>
            <a:ext cx="433248" cy="4513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0376072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D015803-CB2F-4263-B7C7-0A1565C5C318}"/>
              </a:ext>
            </a:extLst>
          </p:cNvPr>
          <p:cNvSpPr>
            <a:spLocks noChangeArrowheads="1"/>
          </p:cNvSpPr>
          <p:nvPr/>
        </p:nvSpPr>
        <p:spPr bwMode="auto">
          <a:xfrm rot="5354639">
            <a:off x="2225641" y="3476358"/>
            <a:ext cx="451338" cy="43324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0376072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AA7B8BC7-FC6C-41E4-9020-8DE5FD492CC8}"/>
              </a:ext>
            </a:extLst>
          </p:cNvPr>
          <p:cNvSpPr>
            <a:spLocks noChangeArrowheads="1"/>
          </p:cNvSpPr>
          <p:nvPr/>
        </p:nvSpPr>
        <p:spPr bwMode="auto">
          <a:xfrm rot="-5471396">
            <a:off x="778158" y="5000732"/>
            <a:ext cx="451338" cy="43324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0376072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27846D47-71EE-4C3F-A7E3-2DEBCE469C4B}"/>
              </a:ext>
            </a:extLst>
          </p:cNvPr>
          <p:cNvSpPr>
            <a:spLocks noChangeArrowheads="1"/>
          </p:cNvSpPr>
          <p:nvPr/>
        </p:nvSpPr>
        <p:spPr bwMode="auto">
          <a:xfrm rot="-9993418">
            <a:off x="1997373" y="4977890"/>
            <a:ext cx="433248" cy="4513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0376072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C87D36C-464B-4FE4-ADB9-3A078525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83" y="2464481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</a:rPr>
              <a:t>Spring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41C1C30C-7F52-4063-B5E2-EDFC100BB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588" y="3258484"/>
            <a:ext cx="2935576" cy="25216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9CC"/>
              </a:gs>
              <a:gs pos="100000">
                <a:srgbClr val="3333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9881F043-E64E-4838-AA88-E98F4D1D68DB}"/>
              </a:ext>
            </a:extLst>
          </p:cNvPr>
          <p:cNvGrpSpPr>
            <a:grpSpLocks/>
          </p:cNvGrpSpPr>
          <p:nvPr/>
        </p:nvGrpSpPr>
        <p:grpSpPr bwMode="auto">
          <a:xfrm>
            <a:off x="3777282" y="3348699"/>
            <a:ext cx="1780971" cy="937022"/>
            <a:chOff x="3600" y="1728"/>
            <a:chExt cx="1728" cy="768"/>
          </a:xfrm>
        </p:grpSpPr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9720D589-908A-43D8-92F9-6DF25D97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728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9544FCBA-7114-4668-8788-680964F776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54639">
              <a:off x="4992" y="1728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F75D0F15-259D-4478-B97F-454011A0A2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71396">
              <a:off x="3744" y="2160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100601DD-0F76-4F47-8A00-4CB293C857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993418">
              <a:off x="4896" y="2160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0">
            <a:extLst>
              <a:ext uri="{FF2B5EF4-FFF2-40B4-BE49-F238E27FC236}">
                <a16:creationId xmlns:a16="http://schemas.microsoft.com/office/drawing/2014/main" id="{249B3F78-248D-4F30-A3B2-0FE4F2E6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098" y="2435872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</a:rPr>
              <a:t>Summer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576B4935-CDA5-4084-BC1D-B4B283D8B249}"/>
              </a:ext>
            </a:extLst>
          </p:cNvPr>
          <p:cNvGrpSpPr>
            <a:grpSpLocks/>
          </p:cNvGrpSpPr>
          <p:nvPr/>
        </p:nvGrpSpPr>
        <p:grpSpPr bwMode="auto">
          <a:xfrm>
            <a:off x="4122222" y="4695329"/>
            <a:ext cx="1280073" cy="910683"/>
            <a:chOff x="3696" y="1824"/>
            <a:chExt cx="1728" cy="768"/>
          </a:xfrm>
        </p:grpSpPr>
        <p:sp>
          <p:nvSpPr>
            <p:cNvPr id="18" name="AutoShape 12">
              <a:extLst>
                <a:ext uri="{FF2B5EF4-FFF2-40B4-BE49-F238E27FC236}">
                  <a16:creationId xmlns:a16="http://schemas.microsoft.com/office/drawing/2014/main" id="{B32C7740-0FAE-4F93-B24E-59477616A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824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3">
              <a:extLst>
                <a:ext uri="{FF2B5EF4-FFF2-40B4-BE49-F238E27FC236}">
                  <a16:creationId xmlns:a16="http://schemas.microsoft.com/office/drawing/2014/main" id="{94FD44A5-147B-4A9A-89CC-D06DA5EFB0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54639">
              <a:off x="5088" y="1824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4">
              <a:extLst>
                <a:ext uri="{FF2B5EF4-FFF2-40B4-BE49-F238E27FC236}">
                  <a16:creationId xmlns:a16="http://schemas.microsoft.com/office/drawing/2014/main" id="{70CEFAC1-66AF-40A0-8505-CEA905098E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71396">
              <a:off x="3840" y="2256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5">
              <a:extLst>
                <a:ext uri="{FF2B5EF4-FFF2-40B4-BE49-F238E27FC236}">
                  <a16:creationId xmlns:a16="http://schemas.microsoft.com/office/drawing/2014/main" id="{8A38248A-70C6-4030-B42A-F32402BA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993418">
              <a:off x="4992" y="2256"/>
              <a:ext cx="336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893 h 21600"/>
                <a:gd name="T14" fmla="*/ 18257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6">
            <a:extLst>
              <a:ext uri="{FF2B5EF4-FFF2-40B4-BE49-F238E27FC236}">
                <a16:creationId xmlns:a16="http://schemas.microsoft.com/office/drawing/2014/main" id="{30CBCBD0-68B6-4B5F-8636-7D6C778DF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866" y="4343400"/>
            <a:ext cx="2367632" cy="1884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1CE73AD1-48D9-4F6D-8706-5AD5E7928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424" y="3276600"/>
            <a:ext cx="2935576" cy="2514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9CC"/>
              </a:gs>
              <a:gs pos="100000">
                <a:srgbClr val="3333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650B3108-21A8-40D9-B8F1-ABA31B87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16" y="3469934"/>
            <a:ext cx="433248" cy="4513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0376072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5A7F8D60-2028-4CF6-9BF5-3DB8FCFEDB09}"/>
              </a:ext>
            </a:extLst>
          </p:cNvPr>
          <p:cNvSpPr>
            <a:spLocks noChangeArrowheads="1"/>
          </p:cNvSpPr>
          <p:nvPr/>
        </p:nvSpPr>
        <p:spPr bwMode="auto">
          <a:xfrm rot="5354639">
            <a:off x="8324017" y="3479636"/>
            <a:ext cx="451338" cy="43324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0376072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976B1D20-1A96-4F0D-B0F9-FAD0EFCDF083}"/>
              </a:ext>
            </a:extLst>
          </p:cNvPr>
          <p:cNvSpPr>
            <a:spLocks noChangeArrowheads="1"/>
          </p:cNvSpPr>
          <p:nvPr/>
        </p:nvSpPr>
        <p:spPr bwMode="auto">
          <a:xfrm rot="-5471396">
            <a:off x="6876534" y="5004010"/>
            <a:ext cx="451338" cy="43324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0376072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60FBD813-1EDB-4B96-8A45-71005380933F}"/>
              </a:ext>
            </a:extLst>
          </p:cNvPr>
          <p:cNvSpPr>
            <a:spLocks noChangeArrowheads="1"/>
          </p:cNvSpPr>
          <p:nvPr/>
        </p:nvSpPr>
        <p:spPr bwMode="auto">
          <a:xfrm rot="-9993418">
            <a:off x="8095749" y="4981168"/>
            <a:ext cx="433248" cy="4513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03760723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EE1661C7-2BA0-4D31-907B-A9F9F5828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12" y="2447668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</a:rPr>
              <a:t>Autumn</a:t>
            </a:r>
          </a:p>
        </p:txBody>
      </p:sp>
    </p:spTree>
    <p:extLst>
      <p:ext uri="{BB962C8B-B14F-4D97-AF65-F5344CB8AC3E}">
        <p14:creationId xmlns:p14="http://schemas.microsoft.com/office/powerpoint/2010/main" val="1364542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114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Dimictic – Most common condition for large deep (&gt;15’) lakes in NJ, water column  turns over in spring and fall (fall turn over greatest).</a:t>
            </a:r>
          </a:p>
          <a:p>
            <a:pPr>
              <a:lnSpc>
                <a:spcPct val="90000"/>
              </a:lnSpc>
            </a:pPr>
            <a:r>
              <a:rPr lang="en-US" sz="3300" dirty="0" err="1"/>
              <a:t>Monomictic</a:t>
            </a:r>
            <a:r>
              <a:rPr lang="en-US" sz="3300" dirty="0"/>
              <a:t> – Turns over once per year, mostly southern lakes, driven by rainfall.</a:t>
            </a:r>
          </a:p>
          <a:p>
            <a:pPr>
              <a:lnSpc>
                <a:spcPct val="90000"/>
              </a:lnSpc>
            </a:pPr>
            <a:r>
              <a:rPr lang="en-US" sz="3300" dirty="0"/>
              <a:t>Polymictic – Stratifies / Destratifies a number of times per year.</a:t>
            </a:r>
          </a:p>
          <a:p>
            <a:pPr>
              <a:lnSpc>
                <a:spcPct val="90000"/>
              </a:lnSpc>
            </a:pPr>
            <a:r>
              <a:rPr lang="en-US" sz="3300" dirty="0"/>
              <a:t>Non-stratified – Too shallow or quickly flushed to thermally stratify. </a:t>
            </a:r>
          </a:p>
          <a:p>
            <a:pPr>
              <a:lnSpc>
                <a:spcPct val="90000"/>
              </a:lnSpc>
            </a:pPr>
            <a:endParaRPr lang="en-US" sz="3300" b="1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685800"/>
          </a:xfrm>
        </p:spPr>
        <p:txBody>
          <a:bodyPr>
            <a:noAutofit/>
          </a:bodyPr>
          <a:lstStyle/>
          <a:p>
            <a:r>
              <a:rPr lang="en-US" dirty="0"/>
              <a:t>Stratification - Destratification</a:t>
            </a:r>
          </a:p>
        </p:txBody>
      </p:sp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825FC632-04B6-458B-B32C-CEE709FE816D}"/>
              </a:ext>
            </a:extLst>
          </p:cNvPr>
          <p:cNvSpPr/>
          <p:nvPr/>
        </p:nvSpPr>
        <p:spPr>
          <a:xfrm>
            <a:off x="0" y="4953000"/>
            <a:ext cx="9144000" cy="1905000"/>
          </a:xfrm>
          <a:prstGeom prst="up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Most NJ lakes, ponds and reservoirs are dimictic or polymictic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Temperature, DO, Nutrients &amp; Minerals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838200" y="1752600"/>
            <a:ext cx="7693025" cy="441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ECCF2"/>
              </a:gs>
              <a:gs pos="100000">
                <a:srgbClr val="3E66D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600200" y="3390900"/>
            <a:ext cx="6248400" cy="381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33700" y="3068638"/>
            <a:ext cx="3609975" cy="2300287"/>
            <a:chOff x="1848" y="2125"/>
            <a:chExt cx="2274" cy="1449"/>
          </a:xfrm>
        </p:grpSpPr>
        <p:sp>
          <p:nvSpPr>
            <p:cNvPr id="13341" name="AutoShape 6"/>
            <p:cNvSpPr>
              <a:spLocks noChangeArrowheads="1"/>
            </p:cNvSpPr>
            <p:nvPr/>
          </p:nvSpPr>
          <p:spPr bwMode="auto">
            <a:xfrm rot="-5300695">
              <a:off x="1970" y="2982"/>
              <a:ext cx="708" cy="3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6 w 21600"/>
                <a:gd name="T13" fmla="*/ 5400 h 21600"/>
                <a:gd name="T14" fmla="*/ 1888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42" name="AutoShape 7"/>
            <p:cNvSpPr>
              <a:spLocks noChangeArrowheads="1"/>
            </p:cNvSpPr>
            <p:nvPr/>
          </p:nvSpPr>
          <p:spPr bwMode="auto">
            <a:xfrm rot="-5300695">
              <a:off x="2168" y="2747"/>
              <a:ext cx="1291" cy="3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00 h 21600"/>
                <a:gd name="T14" fmla="*/ 1890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43" name="AutoShape 8"/>
            <p:cNvSpPr>
              <a:spLocks noChangeArrowheads="1"/>
            </p:cNvSpPr>
            <p:nvPr/>
          </p:nvSpPr>
          <p:spPr bwMode="auto">
            <a:xfrm rot="-5300695">
              <a:off x="3344" y="2745"/>
              <a:ext cx="1239" cy="3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2 w 21600"/>
                <a:gd name="T13" fmla="*/ 5400 h 21600"/>
                <a:gd name="T14" fmla="*/ 1889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44" name="AutoShape 9"/>
            <p:cNvSpPr>
              <a:spLocks noChangeArrowheads="1"/>
            </p:cNvSpPr>
            <p:nvPr/>
          </p:nvSpPr>
          <p:spPr bwMode="auto">
            <a:xfrm rot="-5300695">
              <a:off x="1483" y="2911"/>
              <a:ext cx="1028" cy="2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36 h 21600"/>
                <a:gd name="T14" fmla="*/ 18889 w 21600"/>
                <a:gd name="T15" fmla="*/ 161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45" name="AutoShape 10"/>
            <p:cNvSpPr>
              <a:spLocks noChangeArrowheads="1"/>
            </p:cNvSpPr>
            <p:nvPr/>
          </p:nvSpPr>
          <p:spPr bwMode="auto">
            <a:xfrm rot="-5300695">
              <a:off x="2621" y="2674"/>
              <a:ext cx="1395" cy="2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36 h 21600"/>
                <a:gd name="T14" fmla="*/ 18906 w 21600"/>
                <a:gd name="T15" fmla="*/ 161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18" name="AutoShape 11"/>
          <p:cNvSpPr>
            <a:spLocks/>
          </p:cNvSpPr>
          <p:nvPr/>
        </p:nvSpPr>
        <p:spPr bwMode="auto">
          <a:xfrm>
            <a:off x="152400" y="4648200"/>
            <a:ext cx="1238250" cy="461665"/>
          </a:xfrm>
          <a:prstGeom prst="borderCallout2">
            <a:avLst>
              <a:gd name="adj1" fmla="val 13690"/>
              <a:gd name="adj2" fmla="val 108162"/>
              <a:gd name="adj3" fmla="val 13690"/>
              <a:gd name="adj4" fmla="val 160546"/>
              <a:gd name="adj5" fmla="val -47338"/>
              <a:gd name="adj6" fmla="val 214796"/>
            </a:avLst>
          </a:prstGeom>
          <a:solidFill>
            <a:srgbClr val="33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Anoxic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12"/>
          <p:cNvSpPr>
            <a:spLocks/>
          </p:cNvSpPr>
          <p:nvPr/>
        </p:nvSpPr>
        <p:spPr bwMode="auto">
          <a:xfrm>
            <a:off x="228600" y="1981200"/>
            <a:ext cx="933450" cy="461665"/>
          </a:xfrm>
          <a:prstGeom prst="borderCallout2">
            <a:avLst>
              <a:gd name="adj1" fmla="val 13690"/>
              <a:gd name="adj2" fmla="val 108162"/>
              <a:gd name="adj3" fmla="val 13690"/>
              <a:gd name="adj4" fmla="val 140815"/>
              <a:gd name="adj5" fmla="val 112167"/>
              <a:gd name="adj6" fmla="val 173981"/>
            </a:avLst>
          </a:prstGeom>
          <a:solidFill>
            <a:srgbClr val="33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835872" y="5294004"/>
            <a:ext cx="5848350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Phosphorus, Fe, SO</a:t>
            </a:r>
            <a:r>
              <a:rPr lang="en-US"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Mg, Released</a:t>
            </a:r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2345546" y="5867400"/>
            <a:ext cx="4678363" cy="81915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 Bound Phosphorus,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and Minerals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AutoShape 15"/>
          <p:cNvSpPr>
            <a:spLocks noChangeArrowheads="1"/>
          </p:cNvSpPr>
          <p:nvPr/>
        </p:nvSpPr>
        <p:spPr bwMode="auto">
          <a:xfrm>
            <a:off x="2133600" y="20574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auto">
          <a:xfrm>
            <a:off x="7667625" y="1793875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AutoShape 17"/>
          <p:cNvSpPr>
            <a:spLocks noChangeArrowheads="1"/>
          </p:cNvSpPr>
          <p:nvPr/>
        </p:nvSpPr>
        <p:spPr bwMode="auto">
          <a:xfrm>
            <a:off x="2362200" y="18288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5" name="AutoShape 18"/>
          <p:cNvSpPr>
            <a:spLocks noChangeArrowheads="1"/>
          </p:cNvSpPr>
          <p:nvPr/>
        </p:nvSpPr>
        <p:spPr bwMode="auto">
          <a:xfrm>
            <a:off x="5410200" y="18288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6" name="AutoShape 19"/>
          <p:cNvSpPr>
            <a:spLocks noChangeArrowheads="1"/>
          </p:cNvSpPr>
          <p:nvPr/>
        </p:nvSpPr>
        <p:spPr bwMode="auto">
          <a:xfrm>
            <a:off x="2846388" y="1711325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7" name="AutoShape 20"/>
          <p:cNvSpPr>
            <a:spLocks noChangeArrowheads="1"/>
          </p:cNvSpPr>
          <p:nvPr/>
        </p:nvSpPr>
        <p:spPr bwMode="auto">
          <a:xfrm>
            <a:off x="4867275" y="1793875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8" name="AutoShape 21"/>
          <p:cNvSpPr>
            <a:spLocks noChangeArrowheads="1"/>
          </p:cNvSpPr>
          <p:nvPr/>
        </p:nvSpPr>
        <p:spPr bwMode="auto">
          <a:xfrm>
            <a:off x="3733800" y="17526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9" name="AutoShape 22"/>
          <p:cNvSpPr>
            <a:spLocks noChangeArrowheads="1"/>
          </p:cNvSpPr>
          <p:nvPr/>
        </p:nvSpPr>
        <p:spPr bwMode="auto">
          <a:xfrm>
            <a:off x="6172200" y="17526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AutoShape 23"/>
          <p:cNvSpPr>
            <a:spLocks noChangeArrowheads="1"/>
          </p:cNvSpPr>
          <p:nvPr/>
        </p:nvSpPr>
        <p:spPr bwMode="auto">
          <a:xfrm>
            <a:off x="1676400" y="18288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1" name="AutoShape 24"/>
          <p:cNvSpPr>
            <a:spLocks noChangeArrowheads="1"/>
          </p:cNvSpPr>
          <p:nvPr/>
        </p:nvSpPr>
        <p:spPr bwMode="auto">
          <a:xfrm>
            <a:off x="6811963" y="2297113"/>
            <a:ext cx="466725" cy="334962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AutoShape 26"/>
          <p:cNvSpPr>
            <a:spLocks noChangeArrowheads="1"/>
          </p:cNvSpPr>
          <p:nvPr/>
        </p:nvSpPr>
        <p:spPr bwMode="auto">
          <a:xfrm>
            <a:off x="4168775" y="2128838"/>
            <a:ext cx="466725" cy="334962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3" name="AutoShape 27"/>
          <p:cNvSpPr>
            <a:spLocks/>
          </p:cNvSpPr>
          <p:nvPr/>
        </p:nvSpPr>
        <p:spPr bwMode="auto">
          <a:xfrm>
            <a:off x="7796213" y="2743200"/>
            <a:ext cx="1243012" cy="469900"/>
          </a:xfrm>
          <a:prstGeom prst="borderCallout2">
            <a:avLst>
              <a:gd name="adj1" fmla="val 24324"/>
              <a:gd name="adj2" fmla="val -6130"/>
              <a:gd name="adj3" fmla="val 24324"/>
              <a:gd name="adj4" fmla="val -55171"/>
              <a:gd name="adj5" fmla="val -156083"/>
              <a:gd name="adj6" fmla="val -106514"/>
            </a:avLst>
          </a:prstGeom>
          <a:solidFill>
            <a:srgbClr val="33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Algae</a:t>
            </a:r>
          </a:p>
        </p:txBody>
      </p:sp>
      <p:sp>
        <p:nvSpPr>
          <p:cNvPr id="13334" name="AutoShape 28"/>
          <p:cNvSpPr>
            <a:spLocks/>
          </p:cNvSpPr>
          <p:nvPr/>
        </p:nvSpPr>
        <p:spPr bwMode="auto">
          <a:xfrm>
            <a:off x="152400" y="3657600"/>
            <a:ext cx="1928813" cy="469900"/>
          </a:xfrm>
          <a:prstGeom prst="borderCallout2">
            <a:avLst>
              <a:gd name="adj1" fmla="val 24324"/>
              <a:gd name="adj2" fmla="val 103949"/>
              <a:gd name="adj3" fmla="val 24324"/>
              <a:gd name="adj4" fmla="val 124032"/>
              <a:gd name="adj5" fmla="val -56417"/>
              <a:gd name="adj6" fmla="val 144199"/>
            </a:avLst>
          </a:prstGeom>
          <a:solidFill>
            <a:srgbClr val="33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Thermocline</a:t>
            </a:r>
          </a:p>
        </p:txBody>
      </p:sp>
      <p:sp>
        <p:nvSpPr>
          <p:cNvPr id="13335" name="AutoShape 29"/>
          <p:cNvSpPr>
            <a:spLocks noChangeArrowheads="1"/>
          </p:cNvSpPr>
          <p:nvPr/>
        </p:nvSpPr>
        <p:spPr bwMode="auto">
          <a:xfrm>
            <a:off x="2819400" y="21336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6" name="AutoShape 30"/>
          <p:cNvSpPr>
            <a:spLocks noChangeArrowheads="1"/>
          </p:cNvSpPr>
          <p:nvPr/>
        </p:nvSpPr>
        <p:spPr bwMode="auto">
          <a:xfrm>
            <a:off x="3276600" y="19050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7" name="AutoShape 31"/>
          <p:cNvSpPr>
            <a:spLocks noChangeArrowheads="1"/>
          </p:cNvSpPr>
          <p:nvPr/>
        </p:nvSpPr>
        <p:spPr bwMode="auto">
          <a:xfrm>
            <a:off x="4419600" y="17526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8" name="AutoShape 32"/>
          <p:cNvSpPr>
            <a:spLocks noChangeArrowheads="1"/>
          </p:cNvSpPr>
          <p:nvPr/>
        </p:nvSpPr>
        <p:spPr bwMode="auto">
          <a:xfrm>
            <a:off x="5105400" y="21336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9" name="AutoShape 33"/>
          <p:cNvSpPr>
            <a:spLocks noChangeArrowheads="1"/>
          </p:cNvSpPr>
          <p:nvPr/>
        </p:nvSpPr>
        <p:spPr bwMode="auto">
          <a:xfrm>
            <a:off x="7239000" y="20574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40" name="AutoShape 34"/>
          <p:cNvSpPr>
            <a:spLocks noChangeArrowheads="1"/>
          </p:cNvSpPr>
          <p:nvPr/>
        </p:nvSpPr>
        <p:spPr bwMode="auto">
          <a:xfrm>
            <a:off x="6781800" y="1828800"/>
            <a:ext cx="466725" cy="334963"/>
          </a:xfrm>
          <a:prstGeom prst="sun">
            <a:avLst>
              <a:gd name="adj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46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4343400"/>
          </a:xfrm>
          <a:solidFill>
            <a:schemeClr val="bg1"/>
          </a:solidFill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Most commonly implemented aeration strategy for HAB management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Maintain lake in a thermally uniform, well oxygenated state.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Use compressed air to maintain vertical upwelling of water...prevents thermal stratification and reduces internal P loading.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9906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5400" dirty="0"/>
              <a:t>Destratification Aeration</a:t>
            </a:r>
            <a:endParaRPr lang="en-US" sz="5400" dirty="0">
              <a:latin typeface="Staccato555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734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2267B-5248-46B4-B2F6-4683525F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895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/>
                </a:solidFill>
              </a:rPr>
              <a:t>What Is a Harmful Algae Bloom (HAB)?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5E978-DABF-40B9-8542-1F602152B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0"/>
            <a:ext cx="9144000" cy="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55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Submerged or Destratification Aeration</a:t>
            </a:r>
          </a:p>
        </p:txBody>
      </p:sp>
      <p:sp>
        <p:nvSpPr>
          <p:cNvPr id="21507" name="Rectangle 151"/>
          <p:cNvSpPr>
            <a:spLocks noChangeArrowheads="1"/>
          </p:cNvSpPr>
          <p:nvPr/>
        </p:nvSpPr>
        <p:spPr bwMode="auto">
          <a:xfrm>
            <a:off x="1036320" y="1752483"/>
            <a:ext cx="7620000" cy="434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508" name="AutoShape 153"/>
          <p:cNvSpPr>
            <a:spLocks noChangeArrowheads="1"/>
          </p:cNvSpPr>
          <p:nvPr/>
        </p:nvSpPr>
        <p:spPr bwMode="auto">
          <a:xfrm>
            <a:off x="1188720" y="2971683"/>
            <a:ext cx="1125538" cy="838200"/>
          </a:xfrm>
          <a:prstGeom prst="pentagon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09" name="Freeform 154"/>
          <p:cNvSpPr>
            <a:spLocks/>
          </p:cNvSpPr>
          <p:nvPr/>
        </p:nvSpPr>
        <p:spPr bwMode="auto">
          <a:xfrm>
            <a:off x="2179320" y="3695583"/>
            <a:ext cx="5786438" cy="2360613"/>
          </a:xfrm>
          <a:custGeom>
            <a:avLst/>
            <a:gdLst>
              <a:gd name="T0" fmla="*/ 0 w 3645"/>
              <a:gd name="T1" fmla="*/ 0 h 1487"/>
              <a:gd name="T2" fmla="*/ 2147483647 w 3645"/>
              <a:gd name="T3" fmla="*/ 2147483647 h 1487"/>
              <a:gd name="T4" fmla="*/ 2147483647 w 3645"/>
              <a:gd name="T5" fmla="*/ 2147483647 h 1487"/>
              <a:gd name="T6" fmla="*/ 2147483647 w 3645"/>
              <a:gd name="T7" fmla="*/ 2147483647 h 1487"/>
              <a:gd name="T8" fmla="*/ 2147483647 w 3645"/>
              <a:gd name="T9" fmla="*/ 2147483647 h 1487"/>
              <a:gd name="T10" fmla="*/ 2147483647 w 3645"/>
              <a:gd name="T11" fmla="*/ 2147483647 h 1487"/>
              <a:gd name="T12" fmla="*/ 2147483647 w 3645"/>
              <a:gd name="T13" fmla="*/ 2147483647 h 1487"/>
              <a:gd name="T14" fmla="*/ 2147483647 w 3645"/>
              <a:gd name="T15" fmla="*/ 2147483647 h 1487"/>
              <a:gd name="T16" fmla="*/ 2147483647 w 3645"/>
              <a:gd name="T17" fmla="*/ 2147483647 h 1487"/>
              <a:gd name="T18" fmla="*/ 2147483647 w 3645"/>
              <a:gd name="T19" fmla="*/ 2147483647 h 1487"/>
              <a:gd name="T20" fmla="*/ 2147483647 w 3645"/>
              <a:gd name="T21" fmla="*/ 2147483647 h 1487"/>
              <a:gd name="T22" fmla="*/ 2147483647 w 3645"/>
              <a:gd name="T23" fmla="*/ 2147483647 h 1487"/>
              <a:gd name="T24" fmla="*/ 2147483647 w 3645"/>
              <a:gd name="T25" fmla="*/ 2147483647 h 1487"/>
              <a:gd name="T26" fmla="*/ 2147483647 w 3645"/>
              <a:gd name="T27" fmla="*/ 2147483647 h 1487"/>
              <a:gd name="T28" fmla="*/ 2147483647 w 3645"/>
              <a:gd name="T29" fmla="*/ 2147483647 h 1487"/>
              <a:gd name="T30" fmla="*/ 2147483647 w 3645"/>
              <a:gd name="T31" fmla="*/ 2147483647 h 1487"/>
              <a:gd name="T32" fmla="*/ 2147483647 w 3645"/>
              <a:gd name="T33" fmla="*/ 2147483647 h 14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45"/>
              <a:gd name="T52" fmla="*/ 0 h 1487"/>
              <a:gd name="T53" fmla="*/ 3645 w 3645"/>
              <a:gd name="T54" fmla="*/ 1487 h 148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45" h="1487">
                <a:moveTo>
                  <a:pt x="0" y="0"/>
                </a:moveTo>
                <a:cubicBezTo>
                  <a:pt x="70" y="22"/>
                  <a:pt x="74" y="86"/>
                  <a:pt x="107" y="140"/>
                </a:cubicBezTo>
                <a:cubicBezTo>
                  <a:pt x="115" y="153"/>
                  <a:pt x="129" y="162"/>
                  <a:pt x="140" y="173"/>
                </a:cubicBezTo>
                <a:cubicBezTo>
                  <a:pt x="157" y="222"/>
                  <a:pt x="171" y="269"/>
                  <a:pt x="181" y="321"/>
                </a:cubicBezTo>
                <a:cubicBezTo>
                  <a:pt x="188" y="415"/>
                  <a:pt x="197" y="515"/>
                  <a:pt x="239" y="601"/>
                </a:cubicBezTo>
                <a:cubicBezTo>
                  <a:pt x="251" y="625"/>
                  <a:pt x="273" y="644"/>
                  <a:pt x="288" y="666"/>
                </a:cubicBezTo>
                <a:cubicBezTo>
                  <a:pt x="301" y="720"/>
                  <a:pt x="323" y="770"/>
                  <a:pt x="338" y="823"/>
                </a:cubicBezTo>
                <a:cubicBezTo>
                  <a:pt x="347" y="855"/>
                  <a:pt x="347" y="873"/>
                  <a:pt x="371" y="897"/>
                </a:cubicBezTo>
                <a:cubicBezTo>
                  <a:pt x="393" y="965"/>
                  <a:pt x="405" y="1053"/>
                  <a:pt x="445" y="1111"/>
                </a:cubicBezTo>
                <a:cubicBezTo>
                  <a:pt x="448" y="1125"/>
                  <a:pt x="447" y="1139"/>
                  <a:pt x="453" y="1152"/>
                </a:cubicBezTo>
                <a:cubicBezTo>
                  <a:pt x="461" y="1170"/>
                  <a:pt x="486" y="1201"/>
                  <a:pt x="486" y="1201"/>
                </a:cubicBezTo>
                <a:cubicBezTo>
                  <a:pt x="500" y="1243"/>
                  <a:pt x="525" y="1278"/>
                  <a:pt x="568" y="1292"/>
                </a:cubicBezTo>
                <a:cubicBezTo>
                  <a:pt x="618" y="1340"/>
                  <a:pt x="677" y="1330"/>
                  <a:pt x="741" y="1349"/>
                </a:cubicBezTo>
                <a:cubicBezTo>
                  <a:pt x="773" y="1359"/>
                  <a:pt x="809" y="1360"/>
                  <a:pt x="840" y="1374"/>
                </a:cubicBezTo>
                <a:cubicBezTo>
                  <a:pt x="884" y="1393"/>
                  <a:pt x="939" y="1421"/>
                  <a:pt x="988" y="1423"/>
                </a:cubicBezTo>
                <a:cubicBezTo>
                  <a:pt x="1125" y="1428"/>
                  <a:pt x="1262" y="1429"/>
                  <a:pt x="1399" y="1432"/>
                </a:cubicBezTo>
                <a:cubicBezTo>
                  <a:pt x="2137" y="1487"/>
                  <a:pt x="2904" y="1423"/>
                  <a:pt x="3645" y="142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Oval 155"/>
          <p:cNvSpPr>
            <a:spLocks noChangeArrowheads="1"/>
          </p:cNvSpPr>
          <p:nvPr/>
        </p:nvSpPr>
        <p:spPr bwMode="auto">
          <a:xfrm>
            <a:off x="3703320" y="5829183"/>
            <a:ext cx="533400" cy="2286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156"/>
          <p:cNvSpPr>
            <a:spLocks noChangeArrowheads="1"/>
          </p:cNvSpPr>
          <p:nvPr/>
        </p:nvSpPr>
        <p:spPr bwMode="auto">
          <a:xfrm>
            <a:off x="5151120" y="6210183"/>
            <a:ext cx="533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157"/>
          <p:cNvSpPr>
            <a:spLocks noChangeArrowheads="1"/>
          </p:cNvSpPr>
          <p:nvPr/>
        </p:nvSpPr>
        <p:spPr bwMode="auto">
          <a:xfrm>
            <a:off x="6446520" y="5829183"/>
            <a:ext cx="533400" cy="2286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158"/>
          <p:cNvSpPr>
            <a:spLocks noChangeArrowheads="1"/>
          </p:cNvSpPr>
          <p:nvPr/>
        </p:nvSpPr>
        <p:spPr bwMode="auto">
          <a:xfrm>
            <a:off x="7818120" y="5752983"/>
            <a:ext cx="533400" cy="2286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59"/>
          <p:cNvSpPr>
            <a:spLocks noChangeArrowheads="1"/>
          </p:cNvSpPr>
          <p:nvPr/>
        </p:nvSpPr>
        <p:spPr bwMode="auto">
          <a:xfrm>
            <a:off x="37795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15" name="Oval 160"/>
          <p:cNvSpPr>
            <a:spLocks noChangeArrowheads="1"/>
          </p:cNvSpPr>
          <p:nvPr/>
        </p:nvSpPr>
        <p:spPr bwMode="auto">
          <a:xfrm>
            <a:off x="5227320" y="5143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16" name="Oval 161"/>
          <p:cNvSpPr>
            <a:spLocks noChangeArrowheads="1"/>
          </p:cNvSpPr>
          <p:nvPr/>
        </p:nvSpPr>
        <p:spPr bwMode="auto">
          <a:xfrm>
            <a:off x="3931920" y="5143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17" name="Oval 162"/>
          <p:cNvSpPr>
            <a:spLocks noChangeArrowheads="1"/>
          </p:cNvSpPr>
          <p:nvPr/>
        </p:nvSpPr>
        <p:spPr bwMode="auto">
          <a:xfrm>
            <a:off x="35509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18" name="Oval 163"/>
          <p:cNvSpPr>
            <a:spLocks noChangeArrowheads="1"/>
          </p:cNvSpPr>
          <p:nvPr/>
        </p:nvSpPr>
        <p:spPr bwMode="auto">
          <a:xfrm>
            <a:off x="4160520" y="5524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19" name="Oval 164"/>
          <p:cNvSpPr>
            <a:spLocks noChangeArrowheads="1"/>
          </p:cNvSpPr>
          <p:nvPr/>
        </p:nvSpPr>
        <p:spPr bwMode="auto">
          <a:xfrm>
            <a:off x="4084320" y="5981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5"/>
          <p:cNvSpPr>
            <a:spLocks noChangeArrowheads="1"/>
          </p:cNvSpPr>
          <p:nvPr/>
        </p:nvSpPr>
        <p:spPr bwMode="auto">
          <a:xfrm>
            <a:off x="3931920" y="5371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1" name="Oval 166"/>
          <p:cNvSpPr>
            <a:spLocks noChangeArrowheads="1"/>
          </p:cNvSpPr>
          <p:nvPr/>
        </p:nvSpPr>
        <p:spPr bwMode="auto">
          <a:xfrm>
            <a:off x="40081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2" name="Oval 167"/>
          <p:cNvSpPr>
            <a:spLocks noChangeArrowheads="1"/>
          </p:cNvSpPr>
          <p:nvPr/>
        </p:nvSpPr>
        <p:spPr bwMode="auto">
          <a:xfrm>
            <a:off x="3779520" y="4609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3" name="Oval 168"/>
          <p:cNvSpPr>
            <a:spLocks noChangeArrowheads="1"/>
          </p:cNvSpPr>
          <p:nvPr/>
        </p:nvSpPr>
        <p:spPr bwMode="auto">
          <a:xfrm>
            <a:off x="41605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4" name="Oval 169"/>
          <p:cNvSpPr>
            <a:spLocks noChangeArrowheads="1"/>
          </p:cNvSpPr>
          <p:nvPr/>
        </p:nvSpPr>
        <p:spPr bwMode="auto">
          <a:xfrm>
            <a:off x="34747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5" name="Oval 170"/>
          <p:cNvSpPr>
            <a:spLocks noChangeArrowheads="1"/>
          </p:cNvSpPr>
          <p:nvPr/>
        </p:nvSpPr>
        <p:spPr bwMode="auto">
          <a:xfrm>
            <a:off x="3703320" y="5371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6" name="Oval 171"/>
          <p:cNvSpPr>
            <a:spLocks noChangeArrowheads="1"/>
          </p:cNvSpPr>
          <p:nvPr/>
        </p:nvSpPr>
        <p:spPr bwMode="auto">
          <a:xfrm>
            <a:off x="3931920" y="4762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7" name="Oval 172"/>
          <p:cNvSpPr>
            <a:spLocks noChangeArrowheads="1"/>
          </p:cNvSpPr>
          <p:nvPr/>
        </p:nvSpPr>
        <p:spPr bwMode="auto">
          <a:xfrm>
            <a:off x="43891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8" name="Oval 173"/>
          <p:cNvSpPr>
            <a:spLocks noChangeArrowheads="1"/>
          </p:cNvSpPr>
          <p:nvPr/>
        </p:nvSpPr>
        <p:spPr bwMode="auto">
          <a:xfrm>
            <a:off x="4084320" y="4914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29" name="Oval 174"/>
          <p:cNvSpPr>
            <a:spLocks noChangeArrowheads="1"/>
          </p:cNvSpPr>
          <p:nvPr/>
        </p:nvSpPr>
        <p:spPr bwMode="auto">
          <a:xfrm>
            <a:off x="4312920" y="4457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30" name="Oval 175"/>
          <p:cNvSpPr>
            <a:spLocks noChangeArrowheads="1"/>
          </p:cNvSpPr>
          <p:nvPr/>
        </p:nvSpPr>
        <p:spPr bwMode="auto">
          <a:xfrm>
            <a:off x="42367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31" name="Oval 176"/>
          <p:cNvSpPr>
            <a:spLocks noChangeArrowheads="1"/>
          </p:cNvSpPr>
          <p:nvPr/>
        </p:nvSpPr>
        <p:spPr bwMode="auto">
          <a:xfrm>
            <a:off x="33985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32" name="Oval 177"/>
          <p:cNvSpPr>
            <a:spLocks noChangeArrowheads="1"/>
          </p:cNvSpPr>
          <p:nvPr/>
        </p:nvSpPr>
        <p:spPr bwMode="auto">
          <a:xfrm>
            <a:off x="36271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33" name="Oval 178"/>
          <p:cNvSpPr>
            <a:spLocks noChangeArrowheads="1"/>
          </p:cNvSpPr>
          <p:nvPr/>
        </p:nvSpPr>
        <p:spPr bwMode="auto">
          <a:xfrm>
            <a:off x="4008120" y="4457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34" name="Oval 179"/>
          <p:cNvSpPr>
            <a:spLocks noChangeArrowheads="1"/>
          </p:cNvSpPr>
          <p:nvPr/>
        </p:nvSpPr>
        <p:spPr bwMode="auto">
          <a:xfrm>
            <a:off x="3855720" y="6057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80"/>
          <p:cNvSpPr>
            <a:spLocks noChangeArrowheads="1"/>
          </p:cNvSpPr>
          <p:nvPr/>
        </p:nvSpPr>
        <p:spPr bwMode="auto">
          <a:xfrm>
            <a:off x="3855720" y="5524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36" name="Oval 181"/>
          <p:cNvSpPr>
            <a:spLocks noChangeArrowheads="1"/>
          </p:cNvSpPr>
          <p:nvPr/>
        </p:nvSpPr>
        <p:spPr bwMode="auto">
          <a:xfrm>
            <a:off x="3855720" y="5829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82"/>
          <p:cNvSpPr>
            <a:spLocks noChangeArrowheads="1"/>
          </p:cNvSpPr>
          <p:nvPr/>
        </p:nvSpPr>
        <p:spPr bwMode="auto">
          <a:xfrm>
            <a:off x="37033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38" name="Oval 183"/>
          <p:cNvSpPr>
            <a:spLocks noChangeArrowheads="1"/>
          </p:cNvSpPr>
          <p:nvPr/>
        </p:nvSpPr>
        <p:spPr bwMode="auto">
          <a:xfrm>
            <a:off x="52273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39" name="Oval 184"/>
          <p:cNvSpPr>
            <a:spLocks noChangeArrowheads="1"/>
          </p:cNvSpPr>
          <p:nvPr/>
        </p:nvSpPr>
        <p:spPr bwMode="auto">
          <a:xfrm>
            <a:off x="5608320" y="5143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0" name="Oval 185"/>
          <p:cNvSpPr>
            <a:spLocks noChangeArrowheads="1"/>
          </p:cNvSpPr>
          <p:nvPr/>
        </p:nvSpPr>
        <p:spPr bwMode="auto">
          <a:xfrm>
            <a:off x="5379720" y="5143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1" name="Oval 186"/>
          <p:cNvSpPr>
            <a:spLocks noChangeArrowheads="1"/>
          </p:cNvSpPr>
          <p:nvPr/>
        </p:nvSpPr>
        <p:spPr bwMode="auto">
          <a:xfrm>
            <a:off x="49987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2" name="Oval 187"/>
          <p:cNvSpPr>
            <a:spLocks noChangeArrowheads="1"/>
          </p:cNvSpPr>
          <p:nvPr/>
        </p:nvSpPr>
        <p:spPr bwMode="auto">
          <a:xfrm>
            <a:off x="5608320" y="5524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3" name="Oval 188"/>
          <p:cNvSpPr>
            <a:spLocks noChangeArrowheads="1"/>
          </p:cNvSpPr>
          <p:nvPr/>
        </p:nvSpPr>
        <p:spPr bwMode="auto">
          <a:xfrm>
            <a:off x="5532120" y="5981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89"/>
          <p:cNvSpPr>
            <a:spLocks noChangeArrowheads="1"/>
          </p:cNvSpPr>
          <p:nvPr/>
        </p:nvSpPr>
        <p:spPr bwMode="auto">
          <a:xfrm>
            <a:off x="5379720" y="5371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5" name="Oval 190"/>
          <p:cNvSpPr>
            <a:spLocks noChangeArrowheads="1"/>
          </p:cNvSpPr>
          <p:nvPr/>
        </p:nvSpPr>
        <p:spPr bwMode="auto">
          <a:xfrm>
            <a:off x="54559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6" name="Oval 191"/>
          <p:cNvSpPr>
            <a:spLocks noChangeArrowheads="1"/>
          </p:cNvSpPr>
          <p:nvPr/>
        </p:nvSpPr>
        <p:spPr bwMode="auto">
          <a:xfrm>
            <a:off x="5227320" y="4609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7" name="Oval 192"/>
          <p:cNvSpPr>
            <a:spLocks noChangeArrowheads="1"/>
          </p:cNvSpPr>
          <p:nvPr/>
        </p:nvSpPr>
        <p:spPr bwMode="auto">
          <a:xfrm>
            <a:off x="56083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8" name="Oval 193"/>
          <p:cNvSpPr>
            <a:spLocks noChangeArrowheads="1"/>
          </p:cNvSpPr>
          <p:nvPr/>
        </p:nvSpPr>
        <p:spPr bwMode="auto">
          <a:xfrm>
            <a:off x="49225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49" name="Oval 194"/>
          <p:cNvSpPr>
            <a:spLocks noChangeArrowheads="1"/>
          </p:cNvSpPr>
          <p:nvPr/>
        </p:nvSpPr>
        <p:spPr bwMode="auto">
          <a:xfrm>
            <a:off x="5151120" y="5371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0" name="Oval 195"/>
          <p:cNvSpPr>
            <a:spLocks noChangeArrowheads="1"/>
          </p:cNvSpPr>
          <p:nvPr/>
        </p:nvSpPr>
        <p:spPr bwMode="auto">
          <a:xfrm>
            <a:off x="5379720" y="4762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1" name="Oval 196"/>
          <p:cNvSpPr>
            <a:spLocks noChangeArrowheads="1"/>
          </p:cNvSpPr>
          <p:nvPr/>
        </p:nvSpPr>
        <p:spPr bwMode="auto">
          <a:xfrm>
            <a:off x="58369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2" name="Oval 197"/>
          <p:cNvSpPr>
            <a:spLocks noChangeArrowheads="1"/>
          </p:cNvSpPr>
          <p:nvPr/>
        </p:nvSpPr>
        <p:spPr bwMode="auto">
          <a:xfrm>
            <a:off x="5532120" y="4914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3" name="Oval 198"/>
          <p:cNvSpPr>
            <a:spLocks noChangeArrowheads="1"/>
          </p:cNvSpPr>
          <p:nvPr/>
        </p:nvSpPr>
        <p:spPr bwMode="auto">
          <a:xfrm>
            <a:off x="5760720" y="4457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4" name="Oval 199"/>
          <p:cNvSpPr>
            <a:spLocks noChangeArrowheads="1"/>
          </p:cNvSpPr>
          <p:nvPr/>
        </p:nvSpPr>
        <p:spPr bwMode="auto">
          <a:xfrm>
            <a:off x="56845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5" name="Oval 200"/>
          <p:cNvSpPr>
            <a:spLocks noChangeArrowheads="1"/>
          </p:cNvSpPr>
          <p:nvPr/>
        </p:nvSpPr>
        <p:spPr bwMode="auto">
          <a:xfrm>
            <a:off x="48463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6" name="Oval 201"/>
          <p:cNvSpPr>
            <a:spLocks noChangeArrowheads="1"/>
          </p:cNvSpPr>
          <p:nvPr/>
        </p:nvSpPr>
        <p:spPr bwMode="auto">
          <a:xfrm>
            <a:off x="50749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7" name="Oval 202"/>
          <p:cNvSpPr>
            <a:spLocks noChangeArrowheads="1"/>
          </p:cNvSpPr>
          <p:nvPr/>
        </p:nvSpPr>
        <p:spPr bwMode="auto">
          <a:xfrm>
            <a:off x="5455920" y="4457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58" name="Oval 203"/>
          <p:cNvSpPr>
            <a:spLocks noChangeArrowheads="1"/>
          </p:cNvSpPr>
          <p:nvPr/>
        </p:nvSpPr>
        <p:spPr bwMode="auto">
          <a:xfrm>
            <a:off x="5303520" y="6057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204"/>
          <p:cNvSpPr>
            <a:spLocks noChangeArrowheads="1"/>
          </p:cNvSpPr>
          <p:nvPr/>
        </p:nvSpPr>
        <p:spPr bwMode="auto">
          <a:xfrm>
            <a:off x="5303520" y="5524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0" name="Oval 205"/>
          <p:cNvSpPr>
            <a:spLocks noChangeArrowheads="1"/>
          </p:cNvSpPr>
          <p:nvPr/>
        </p:nvSpPr>
        <p:spPr bwMode="auto">
          <a:xfrm>
            <a:off x="5303520" y="5829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206"/>
          <p:cNvSpPr>
            <a:spLocks noChangeArrowheads="1"/>
          </p:cNvSpPr>
          <p:nvPr/>
        </p:nvSpPr>
        <p:spPr bwMode="auto">
          <a:xfrm>
            <a:off x="51511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2" name="Oval 207"/>
          <p:cNvSpPr>
            <a:spLocks noChangeArrowheads="1"/>
          </p:cNvSpPr>
          <p:nvPr/>
        </p:nvSpPr>
        <p:spPr bwMode="auto">
          <a:xfrm>
            <a:off x="3931920" y="4990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3" name="Oval 208"/>
          <p:cNvSpPr>
            <a:spLocks noChangeArrowheads="1"/>
          </p:cNvSpPr>
          <p:nvPr/>
        </p:nvSpPr>
        <p:spPr bwMode="auto">
          <a:xfrm>
            <a:off x="4312920" y="5295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4" name="Oval 209"/>
          <p:cNvSpPr>
            <a:spLocks noChangeArrowheads="1"/>
          </p:cNvSpPr>
          <p:nvPr/>
        </p:nvSpPr>
        <p:spPr bwMode="auto">
          <a:xfrm>
            <a:off x="4084320" y="5295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5" name="Oval 210"/>
          <p:cNvSpPr>
            <a:spLocks noChangeArrowheads="1"/>
          </p:cNvSpPr>
          <p:nvPr/>
        </p:nvSpPr>
        <p:spPr bwMode="auto">
          <a:xfrm>
            <a:off x="3703320" y="5219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6" name="Oval 211"/>
          <p:cNvSpPr>
            <a:spLocks noChangeArrowheads="1"/>
          </p:cNvSpPr>
          <p:nvPr/>
        </p:nvSpPr>
        <p:spPr bwMode="auto">
          <a:xfrm>
            <a:off x="43129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7" name="Oval 212"/>
          <p:cNvSpPr>
            <a:spLocks noChangeArrowheads="1"/>
          </p:cNvSpPr>
          <p:nvPr/>
        </p:nvSpPr>
        <p:spPr bwMode="auto">
          <a:xfrm>
            <a:off x="5608320" y="4305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8" name="Oval 213"/>
          <p:cNvSpPr>
            <a:spLocks noChangeArrowheads="1"/>
          </p:cNvSpPr>
          <p:nvPr/>
        </p:nvSpPr>
        <p:spPr bwMode="auto">
          <a:xfrm>
            <a:off x="5303520" y="5524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69" name="Oval 214"/>
          <p:cNvSpPr>
            <a:spLocks noChangeArrowheads="1"/>
          </p:cNvSpPr>
          <p:nvPr/>
        </p:nvSpPr>
        <p:spPr bwMode="auto">
          <a:xfrm>
            <a:off x="4160520" y="5829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0" name="Oval 215"/>
          <p:cNvSpPr>
            <a:spLocks noChangeArrowheads="1"/>
          </p:cNvSpPr>
          <p:nvPr/>
        </p:nvSpPr>
        <p:spPr bwMode="auto">
          <a:xfrm>
            <a:off x="3931920" y="4762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1" name="Oval 216"/>
          <p:cNvSpPr>
            <a:spLocks noChangeArrowheads="1"/>
          </p:cNvSpPr>
          <p:nvPr/>
        </p:nvSpPr>
        <p:spPr bwMode="auto">
          <a:xfrm>
            <a:off x="43129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2" name="Oval 217"/>
          <p:cNvSpPr>
            <a:spLocks noChangeArrowheads="1"/>
          </p:cNvSpPr>
          <p:nvPr/>
        </p:nvSpPr>
        <p:spPr bwMode="auto">
          <a:xfrm>
            <a:off x="36271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3" name="Oval 218"/>
          <p:cNvSpPr>
            <a:spLocks noChangeArrowheads="1"/>
          </p:cNvSpPr>
          <p:nvPr/>
        </p:nvSpPr>
        <p:spPr bwMode="auto">
          <a:xfrm>
            <a:off x="3855720" y="5524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4" name="Oval 219"/>
          <p:cNvSpPr>
            <a:spLocks noChangeArrowheads="1"/>
          </p:cNvSpPr>
          <p:nvPr/>
        </p:nvSpPr>
        <p:spPr bwMode="auto">
          <a:xfrm>
            <a:off x="4084320" y="4914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5" name="Oval 220"/>
          <p:cNvSpPr>
            <a:spLocks noChangeArrowheads="1"/>
          </p:cNvSpPr>
          <p:nvPr/>
        </p:nvSpPr>
        <p:spPr bwMode="auto">
          <a:xfrm>
            <a:off x="4541520" y="4990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6" name="Oval 221"/>
          <p:cNvSpPr>
            <a:spLocks noChangeArrowheads="1"/>
          </p:cNvSpPr>
          <p:nvPr/>
        </p:nvSpPr>
        <p:spPr bwMode="auto">
          <a:xfrm>
            <a:off x="42367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7" name="Oval 222"/>
          <p:cNvSpPr>
            <a:spLocks noChangeArrowheads="1"/>
          </p:cNvSpPr>
          <p:nvPr/>
        </p:nvSpPr>
        <p:spPr bwMode="auto">
          <a:xfrm>
            <a:off x="4465320" y="4609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8" name="Oval 223"/>
          <p:cNvSpPr>
            <a:spLocks noChangeArrowheads="1"/>
          </p:cNvSpPr>
          <p:nvPr/>
        </p:nvSpPr>
        <p:spPr bwMode="auto">
          <a:xfrm>
            <a:off x="4389120" y="5219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79" name="Oval 224"/>
          <p:cNvSpPr>
            <a:spLocks noChangeArrowheads="1"/>
          </p:cNvSpPr>
          <p:nvPr/>
        </p:nvSpPr>
        <p:spPr bwMode="auto">
          <a:xfrm>
            <a:off x="3550920" y="4533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80" name="Oval 225"/>
          <p:cNvSpPr>
            <a:spLocks noChangeArrowheads="1"/>
          </p:cNvSpPr>
          <p:nvPr/>
        </p:nvSpPr>
        <p:spPr bwMode="auto">
          <a:xfrm>
            <a:off x="3779520" y="4533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81" name="Oval 226"/>
          <p:cNvSpPr>
            <a:spLocks noChangeArrowheads="1"/>
          </p:cNvSpPr>
          <p:nvPr/>
        </p:nvSpPr>
        <p:spPr bwMode="auto">
          <a:xfrm>
            <a:off x="4160520" y="4609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82" name="Oval 227"/>
          <p:cNvSpPr>
            <a:spLocks noChangeArrowheads="1"/>
          </p:cNvSpPr>
          <p:nvPr/>
        </p:nvSpPr>
        <p:spPr bwMode="auto">
          <a:xfrm>
            <a:off x="39319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83" name="Oval 228"/>
          <p:cNvSpPr>
            <a:spLocks noChangeArrowheads="1"/>
          </p:cNvSpPr>
          <p:nvPr/>
        </p:nvSpPr>
        <p:spPr bwMode="auto">
          <a:xfrm>
            <a:off x="40081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84" name="Oval 229"/>
          <p:cNvSpPr>
            <a:spLocks noChangeArrowheads="1"/>
          </p:cNvSpPr>
          <p:nvPr/>
        </p:nvSpPr>
        <p:spPr bwMode="auto">
          <a:xfrm>
            <a:off x="4008120" y="5981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Oval 230"/>
          <p:cNvSpPr>
            <a:spLocks noChangeArrowheads="1"/>
          </p:cNvSpPr>
          <p:nvPr/>
        </p:nvSpPr>
        <p:spPr bwMode="auto">
          <a:xfrm>
            <a:off x="3855720" y="5829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Oval 231"/>
          <p:cNvSpPr>
            <a:spLocks noChangeArrowheads="1"/>
          </p:cNvSpPr>
          <p:nvPr/>
        </p:nvSpPr>
        <p:spPr bwMode="auto">
          <a:xfrm>
            <a:off x="4084320" y="5143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87" name="Oval 232"/>
          <p:cNvSpPr>
            <a:spLocks noChangeArrowheads="1"/>
          </p:cNvSpPr>
          <p:nvPr/>
        </p:nvSpPr>
        <p:spPr bwMode="auto">
          <a:xfrm>
            <a:off x="4465320" y="5448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88" name="Oval 233"/>
          <p:cNvSpPr>
            <a:spLocks noChangeArrowheads="1"/>
          </p:cNvSpPr>
          <p:nvPr/>
        </p:nvSpPr>
        <p:spPr bwMode="auto">
          <a:xfrm>
            <a:off x="4236720" y="5448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89" name="Oval 234"/>
          <p:cNvSpPr>
            <a:spLocks noChangeArrowheads="1"/>
          </p:cNvSpPr>
          <p:nvPr/>
        </p:nvSpPr>
        <p:spPr bwMode="auto">
          <a:xfrm>
            <a:off x="3855720" y="5371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90" name="Oval 235"/>
          <p:cNvSpPr>
            <a:spLocks noChangeArrowheads="1"/>
          </p:cNvSpPr>
          <p:nvPr/>
        </p:nvSpPr>
        <p:spPr bwMode="auto">
          <a:xfrm>
            <a:off x="4465320" y="5829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Oval 236"/>
          <p:cNvSpPr>
            <a:spLocks noChangeArrowheads="1"/>
          </p:cNvSpPr>
          <p:nvPr/>
        </p:nvSpPr>
        <p:spPr bwMode="auto">
          <a:xfrm>
            <a:off x="5836920" y="5295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92" name="Oval 237"/>
          <p:cNvSpPr>
            <a:spLocks noChangeArrowheads="1"/>
          </p:cNvSpPr>
          <p:nvPr/>
        </p:nvSpPr>
        <p:spPr bwMode="auto">
          <a:xfrm>
            <a:off x="42367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93" name="Oval 238"/>
          <p:cNvSpPr>
            <a:spLocks noChangeArrowheads="1"/>
          </p:cNvSpPr>
          <p:nvPr/>
        </p:nvSpPr>
        <p:spPr bwMode="auto">
          <a:xfrm>
            <a:off x="4312920" y="5981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Oval 239"/>
          <p:cNvSpPr>
            <a:spLocks noChangeArrowheads="1"/>
          </p:cNvSpPr>
          <p:nvPr/>
        </p:nvSpPr>
        <p:spPr bwMode="auto">
          <a:xfrm>
            <a:off x="4084320" y="4914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95" name="Oval 240"/>
          <p:cNvSpPr>
            <a:spLocks noChangeArrowheads="1"/>
          </p:cNvSpPr>
          <p:nvPr/>
        </p:nvSpPr>
        <p:spPr bwMode="auto">
          <a:xfrm>
            <a:off x="4465320" y="4990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96" name="Oval 241"/>
          <p:cNvSpPr>
            <a:spLocks noChangeArrowheads="1"/>
          </p:cNvSpPr>
          <p:nvPr/>
        </p:nvSpPr>
        <p:spPr bwMode="auto">
          <a:xfrm>
            <a:off x="3779520" y="4990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97" name="Oval 242"/>
          <p:cNvSpPr>
            <a:spLocks noChangeArrowheads="1"/>
          </p:cNvSpPr>
          <p:nvPr/>
        </p:nvSpPr>
        <p:spPr bwMode="auto">
          <a:xfrm>
            <a:off x="40081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98" name="Oval 243"/>
          <p:cNvSpPr>
            <a:spLocks noChangeArrowheads="1"/>
          </p:cNvSpPr>
          <p:nvPr/>
        </p:nvSpPr>
        <p:spPr bwMode="auto">
          <a:xfrm>
            <a:off x="42367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99" name="Oval 244"/>
          <p:cNvSpPr>
            <a:spLocks noChangeArrowheads="1"/>
          </p:cNvSpPr>
          <p:nvPr/>
        </p:nvSpPr>
        <p:spPr bwMode="auto">
          <a:xfrm>
            <a:off x="4693920" y="5143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00" name="Oval 245"/>
          <p:cNvSpPr>
            <a:spLocks noChangeArrowheads="1"/>
          </p:cNvSpPr>
          <p:nvPr/>
        </p:nvSpPr>
        <p:spPr bwMode="auto">
          <a:xfrm>
            <a:off x="4389120" y="5219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01" name="Oval 246"/>
          <p:cNvSpPr>
            <a:spLocks noChangeArrowheads="1"/>
          </p:cNvSpPr>
          <p:nvPr/>
        </p:nvSpPr>
        <p:spPr bwMode="auto">
          <a:xfrm>
            <a:off x="4617720" y="4762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02" name="Oval 247"/>
          <p:cNvSpPr>
            <a:spLocks noChangeArrowheads="1"/>
          </p:cNvSpPr>
          <p:nvPr/>
        </p:nvSpPr>
        <p:spPr bwMode="auto">
          <a:xfrm>
            <a:off x="4541520" y="5371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03" name="Oval 248"/>
          <p:cNvSpPr>
            <a:spLocks noChangeArrowheads="1"/>
          </p:cNvSpPr>
          <p:nvPr/>
        </p:nvSpPr>
        <p:spPr bwMode="auto">
          <a:xfrm>
            <a:off x="37033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04" name="Oval 249"/>
          <p:cNvSpPr>
            <a:spLocks noChangeArrowheads="1"/>
          </p:cNvSpPr>
          <p:nvPr/>
        </p:nvSpPr>
        <p:spPr bwMode="auto">
          <a:xfrm>
            <a:off x="39319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05" name="Oval 250"/>
          <p:cNvSpPr>
            <a:spLocks noChangeArrowheads="1"/>
          </p:cNvSpPr>
          <p:nvPr/>
        </p:nvSpPr>
        <p:spPr bwMode="auto">
          <a:xfrm>
            <a:off x="4312920" y="4762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06" name="Oval 251"/>
          <p:cNvSpPr>
            <a:spLocks noChangeArrowheads="1"/>
          </p:cNvSpPr>
          <p:nvPr/>
        </p:nvSpPr>
        <p:spPr bwMode="auto">
          <a:xfrm>
            <a:off x="5684520" y="5752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Oval 252"/>
          <p:cNvSpPr>
            <a:spLocks noChangeArrowheads="1"/>
          </p:cNvSpPr>
          <p:nvPr/>
        </p:nvSpPr>
        <p:spPr bwMode="auto">
          <a:xfrm>
            <a:off x="4160520" y="5829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Oval 253"/>
          <p:cNvSpPr>
            <a:spLocks noChangeArrowheads="1"/>
          </p:cNvSpPr>
          <p:nvPr/>
        </p:nvSpPr>
        <p:spPr bwMode="auto">
          <a:xfrm>
            <a:off x="52273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09" name="Oval 254"/>
          <p:cNvSpPr>
            <a:spLocks noChangeArrowheads="1"/>
          </p:cNvSpPr>
          <p:nvPr/>
        </p:nvSpPr>
        <p:spPr bwMode="auto">
          <a:xfrm>
            <a:off x="4008120" y="5981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Oval 255"/>
          <p:cNvSpPr>
            <a:spLocks noChangeArrowheads="1"/>
          </p:cNvSpPr>
          <p:nvPr/>
        </p:nvSpPr>
        <p:spPr bwMode="auto">
          <a:xfrm>
            <a:off x="6522720" y="4762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11" name="Oval 256"/>
          <p:cNvSpPr>
            <a:spLocks noChangeArrowheads="1"/>
          </p:cNvSpPr>
          <p:nvPr/>
        </p:nvSpPr>
        <p:spPr bwMode="auto">
          <a:xfrm>
            <a:off x="69037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12" name="Oval 257"/>
          <p:cNvSpPr>
            <a:spLocks noChangeArrowheads="1"/>
          </p:cNvSpPr>
          <p:nvPr/>
        </p:nvSpPr>
        <p:spPr bwMode="auto">
          <a:xfrm>
            <a:off x="66751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13" name="Oval 258"/>
          <p:cNvSpPr>
            <a:spLocks noChangeArrowheads="1"/>
          </p:cNvSpPr>
          <p:nvPr/>
        </p:nvSpPr>
        <p:spPr bwMode="auto">
          <a:xfrm>
            <a:off x="6294120" y="4990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14" name="Oval 259"/>
          <p:cNvSpPr>
            <a:spLocks noChangeArrowheads="1"/>
          </p:cNvSpPr>
          <p:nvPr/>
        </p:nvSpPr>
        <p:spPr bwMode="auto">
          <a:xfrm>
            <a:off x="6903720" y="5448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15" name="Oval 260"/>
          <p:cNvSpPr>
            <a:spLocks noChangeArrowheads="1"/>
          </p:cNvSpPr>
          <p:nvPr/>
        </p:nvSpPr>
        <p:spPr bwMode="auto">
          <a:xfrm>
            <a:off x="6827520" y="5905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261"/>
          <p:cNvSpPr>
            <a:spLocks noChangeArrowheads="1"/>
          </p:cNvSpPr>
          <p:nvPr/>
        </p:nvSpPr>
        <p:spPr bwMode="auto">
          <a:xfrm>
            <a:off x="6675120" y="5295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17" name="Oval 262"/>
          <p:cNvSpPr>
            <a:spLocks noChangeArrowheads="1"/>
          </p:cNvSpPr>
          <p:nvPr/>
        </p:nvSpPr>
        <p:spPr bwMode="auto">
          <a:xfrm>
            <a:off x="6751320" y="5600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18" name="Oval 263"/>
          <p:cNvSpPr>
            <a:spLocks noChangeArrowheads="1"/>
          </p:cNvSpPr>
          <p:nvPr/>
        </p:nvSpPr>
        <p:spPr bwMode="auto">
          <a:xfrm>
            <a:off x="6522720" y="4533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19" name="Oval 264"/>
          <p:cNvSpPr>
            <a:spLocks noChangeArrowheads="1"/>
          </p:cNvSpPr>
          <p:nvPr/>
        </p:nvSpPr>
        <p:spPr bwMode="auto">
          <a:xfrm>
            <a:off x="6903720" y="4609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0" name="Oval 265"/>
          <p:cNvSpPr>
            <a:spLocks noChangeArrowheads="1"/>
          </p:cNvSpPr>
          <p:nvPr/>
        </p:nvSpPr>
        <p:spPr bwMode="auto">
          <a:xfrm>
            <a:off x="6217920" y="4609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1" name="Oval 266"/>
          <p:cNvSpPr>
            <a:spLocks noChangeArrowheads="1"/>
          </p:cNvSpPr>
          <p:nvPr/>
        </p:nvSpPr>
        <p:spPr bwMode="auto">
          <a:xfrm>
            <a:off x="6446520" y="5295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2" name="Oval 267"/>
          <p:cNvSpPr>
            <a:spLocks noChangeArrowheads="1"/>
          </p:cNvSpPr>
          <p:nvPr/>
        </p:nvSpPr>
        <p:spPr bwMode="auto">
          <a:xfrm>
            <a:off x="66751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3" name="Oval 268"/>
          <p:cNvSpPr>
            <a:spLocks noChangeArrowheads="1"/>
          </p:cNvSpPr>
          <p:nvPr/>
        </p:nvSpPr>
        <p:spPr bwMode="auto">
          <a:xfrm>
            <a:off x="7132320" y="4762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4" name="Oval 269"/>
          <p:cNvSpPr>
            <a:spLocks noChangeArrowheads="1"/>
          </p:cNvSpPr>
          <p:nvPr/>
        </p:nvSpPr>
        <p:spPr bwMode="auto">
          <a:xfrm>
            <a:off x="68275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5" name="Oval 270"/>
          <p:cNvSpPr>
            <a:spLocks noChangeArrowheads="1"/>
          </p:cNvSpPr>
          <p:nvPr/>
        </p:nvSpPr>
        <p:spPr bwMode="auto">
          <a:xfrm>
            <a:off x="70561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6" name="Oval 271"/>
          <p:cNvSpPr>
            <a:spLocks noChangeArrowheads="1"/>
          </p:cNvSpPr>
          <p:nvPr/>
        </p:nvSpPr>
        <p:spPr bwMode="auto">
          <a:xfrm>
            <a:off x="6979920" y="4990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7" name="Oval 272"/>
          <p:cNvSpPr>
            <a:spLocks noChangeArrowheads="1"/>
          </p:cNvSpPr>
          <p:nvPr/>
        </p:nvSpPr>
        <p:spPr bwMode="auto">
          <a:xfrm>
            <a:off x="6141720" y="4305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8" name="Oval 273"/>
          <p:cNvSpPr>
            <a:spLocks noChangeArrowheads="1"/>
          </p:cNvSpPr>
          <p:nvPr/>
        </p:nvSpPr>
        <p:spPr bwMode="auto">
          <a:xfrm>
            <a:off x="6370320" y="4305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29" name="Oval 274"/>
          <p:cNvSpPr>
            <a:spLocks noChangeArrowheads="1"/>
          </p:cNvSpPr>
          <p:nvPr/>
        </p:nvSpPr>
        <p:spPr bwMode="auto">
          <a:xfrm>
            <a:off x="67513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30" name="Oval 275"/>
          <p:cNvSpPr>
            <a:spLocks noChangeArrowheads="1"/>
          </p:cNvSpPr>
          <p:nvPr/>
        </p:nvSpPr>
        <p:spPr bwMode="auto">
          <a:xfrm>
            <a:off x="6598920" y="5981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31" name="Oval 276"/>
          <p:cNvSpPr>
            <a:spLocks noChangeArrowheads="1"/>
          </p:cNvSpPr>
          <p:nvPr/>
        </p:nvSpPr>
        <p:spPr bwMode="auto">
          <a:xfrm>
            <a:off x="6598920" y="5448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32" name="Oval 277"/>
          <p:cNvSpPr>
            <a:spLocks noChangeArrowheads="1"/>
          </p:cNvSpPr>
          <p:nvPr/>
        </p:nvSpPr>
        <p:spPr bwMode="auto">
          <a:xfrm>
            <a:off x="6598920" y="5752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33" name="Oval 278"/>
          <p:cNvSpPr>
            <a:spLocks noChangeArrowheads="1"/>
          </p:cNvSpPr>
          <p:nvPr/>
        </p:nvSpPr>
        <p:spPr bwMode="auto">
          <a:xfrm>
            <a:off x="6446520" y="5600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34" name="Oval 279"/>
          <p:cNvSpPr>
            <a:spLocks noChangeArrowheads="1"/>
          </p:cNvSpPr>
          <p:nvPr/>
        </p:nvSpPr>
        <p:spPr bwMode="auto">
          <a:xfrm>
            <a:off x="78943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35" name="Oval 280"/>
          <p:cNvSpPr>
            <a:spLocks noChangeArrowheads="1"/>
          </p:cNvSpPr>
          <p:nvPr/>
        </p:nvSpPr>
        <p:spPr bwMode="auto">
          <a:xfrm>
            <a:off x="8275320" y="5143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36" name="Oval 281"/>
          <p:cNvSpPr>
            <a:spLocks noChangeArrowheads="1"/>
          </p:cNvSpPr>
          <p:nvPr/>
        </p:nvSpPr>
        <p:spPr bwMode="auto">
          <a:xfrm>
            <a:off x="8046720" y="5143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37" name="Oval 282"/>
          <p:cNvSpPr>
            <a:spLocks noChangeArrowheads="1"/>
          </p:cNvSpPr>
          <p:nvPr/>
        </p:nvSpPr>
        <p:spPr bwMode="auto">
          <a:xfrm>
            <a:off x="76657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38" name="Oval 283"/>
          <p:cNvSpPr>
            <a:spLocks noChangeArrowheads="1"/>
          </p:cNvSpPr>
          <p:nvPr/>
        </p:nvSpPr>
        <p:spPr bwMode="auto">
          <a:xfrm>
            <a:off x="8275320" y="5524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39" name="Oval 284"/>
          <p:cNvSpPr>
            <a:spLocks noChangeArrowheads="1"/>
          </p:cNvSpPr>
          <p:nvPr/>
        </p:nvSpPr>
        <p:spPr bwMode="auto">
          <a:xfrm>
            <a:off x="8199120" y="5981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40" name="Oval 285"/>
          <p:cNvSpPr>
            <a:spLocks noChangeArrowheads="1"/>
          </p:cNvSpPr>
          <p:nvPr/>
        </p:nvSpPr>
        <p:spPr bwMode="auto">
          <a:xfrm>
            <a:off x="8046720" y="5371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41" name="Oval 286"/>
          <p:cNvSpPr>
            <a:spLocks noChangeArrowheads="1"/>
          </p:cNvSpPr>
          <p:nvPr/>
        </p:nvSpPr>
        <p:spPr bwMode="auto">
          <a:xfrm>
            <a:off x="81229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42" name="Oval 287"/>
          <p:cNvSpPr>
            <a:spLocks noChangeArrowheads="1"/>
          </p:cNvSpPr>
          <p:nvPr/>
        </p:nvSpPr>
        <p:spPr bwMode="auto">
          <a:xfrm>
            <a:off x="7894320" y="4609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43" name="Oval 288"/>
          <p:cNvSpPr>
            <a:spLocks noChangeArrowheads="1"/>
          </p:cNvSpPr>
          <p:nvPr/>
        </p:nvSpPr>
        <p:spPr bwMode="auto">
          <a:xfrm>
            <a:off x="82753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44" name="Oval 289"/>
          <p:cNvSpPr>
            <a:spLocks noChangeArrowheads="1"/>
          </p:cNvSpPr>
          <p:nvPr/>
        </p:nvSpPr>
        <p:spPr bwMode="auto">
          <a:xfrm>
            <a:off x="7589520" y="4686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45" name="Oval 290"/>
          <p:cNvSpPr>
            <a:spLocks noChangeArrowheads="1"/>
          </p:cNvSpPr>
          <p:nvPr/>
        </p:nvSpPr>
        <p:spPr bwMode="auto">
          <a:xfrm>
            <a:off x="7818120" y="53719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46" name="Oval 291"/>
          <p:cNvSpPr>
            <a:spLocks noChangeArrowheads="1"/>
          </p:cNvSpPr>
          <p:nvPr/>
        </p:nvSpPr>
        <p:spPr bwMode="auto">
          <a:xfrm>
            <a:off x="8046720" y="4762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47" name="Oval 292"/>
          <p:cNvSpPr>
            <a:spLocks noChangeArrowheads="1"/>
          </p:cNvSpPr>
          <p:nvPr/>
        </p:nvSpPr>
        <p:spPr bwMode="auto">
          <a:xfrm>
            <a:off x="8503920" y="4838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48" name="Oval 293"/>
          <p:cNvSpPr>
            <a:spLocks noChangeArrowheads="1"/>
          </p:cNvSpPr>
          <p:nvPr/>
        </p:nvSpPr>
        <p:spPr bwMode="auto">
          <a:xfrm>
            <a:off x="8199120" y="4914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49" name="Oval 294"/>
          <p:cNvSpPr>
            <a:spLocks noChangeArrowheads="1"/>
          </p:cNvSpPr>
          <p:nvPr/>
        </p:nvSpPr>
        <p:spPr bwMode="auto">
          <a:xfrm>
            <a:off x="8427720" y="4457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50" name="Oval 295"/>
          <p:cNvSpPr>
            <a:spLocks noChangeArrowheads="1"/>
          </p:cNvSpPr>
          <p:nvPr/>
        </p:nvSpPr>
        <p:spPr bwMode="auto">
          <a:xfrm>
            <a:off x="8351520" y="5067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51" name="Oval 296"/>
          <p:cNvSpPr>
            <a:spLocks noChangeArrowheads="1"/>
          </p:cNvSpPr>
          <p:nvPr/>
        </p:nvSpPr>
        <p:spPr bwMode="auto">
          <a:xfrm>
            <a:off x="75133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52" name="Oval 297"/>
          <p:cNvSpPr>
            <a:spLocks noChangeArrowheads="1"/>
          </p:cNvSpPr>
          <p:nvPr/>
        </p:nvSpPr>
        <p:spPr bwMode="auto">
          <a:xfrm>
            <a:off x="7741920" y="4381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53" name="Oval 298"/>
          <p:cNvSpPr>
            <a:spLocks noChangeArrowheads="1"/>
          </p:cNvSpPr>
          <p:nvPr/>
        </p:nvSpPr>
        <p:spPr bwMode="auto">
          <a:xfrm>
            <a:off x="8122920" y="44575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54" name="Oval 299"/>
          <p:cNvSpPr>
            <a:spLocks noChangeArrowheads="1"/>
          </p:cNvSpPr>
          <p:nvPr/>
        </p:nvSpPr>
        <p:spPr bwMode="auto">
          <a:xfrm>
            <a:off x="7970520" y="6057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55" name="Oval 300"/>
          <p:cNvSpPr>
            <a:spLocks noChangeArrowheads="1"/>
          </p:cNvSpPr>
          <p:nvPr/>
        </p:nvSpPr>
        <p:spPr bwMode="auto">
          <a:xfrm>
            <a:off x="7970520" y="55243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56" name="Oval 301"/>
          <p:cNvSpPr>
            <a:spLocks noChangeArrowheads="1"/>
          </p:cNvSpPr>
          <p:nvPr/>
        </p:nvSpPr>
        <p:spPr bwMode="auto">
          <a:xfrm>
            <a:off x="7970520" y="58291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57" name="Oval 302"/>
          <p:cNvSpPr>
            <a:spLocks noChangeArrowheads="1"/>
          </p:cNvSpPr>
          <p:nvPr/>
        </p:nvSpPr>
        <p:spPr bwMode="auto">
          <a:xfrm>
            <a:off x="7818120" y="5676783"/>
            <a:ext cx="76200" cy="762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58" name="Text Box 303"/>
          <p:cNvSpPr txBox="1">
            <a:spLocks noChangeArrowheads="1"/>
          </p:cNvSpPr>
          <p:nvPr/>
        </p:nvSpPr>
        <p:spPr bwMode="auto">
          <a:xfrm>
            <a:off x="198120" y="2209683"/>
            <a:ext cx="1905000" cy="8223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Land based compressor</a:t>
            </a:r>
          </a:p>
        </p:txBody>
      </p:sp>
      <p:sp>
        <p:nvSpPr>
          <p:cNvPr id="21659" name="Text Box 304"/>
          <p:cNvSpPr txBox="1">
            <a:spLocks noChangeArrowheads="1"/>
          </p:cNvSpPr>
          <p:nvPr/>
        </p:nvSpPr>
        <p:spPr bwMode="auto">
          <a:xfrm>
            <a:off x="-30480" y="4419483"/>
            <a:ext cx="2362200" cy="8223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Weighted Air Line</a:t>
            </a:r>
          </a:p>
        </p:txBody>
      </p:sp>
      <p:sp>
        <p:nvSpPr>
          <p:cNvPr id="21660" name="Text Box 305"/>
          <p:cNvSpPr txBox="1">
            <a:spLocks noChangeArrowheads="1"/>
          </p:cNvSpPr>
          <p:nvPr/>
        </p:nvSpPr>
        <p:spPr bwMode="auto">
          <a:xfrm>
            <a:off x="4541520" y="6057783"/>
            <a:ext cx="1752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Diffusers</a:t>
            </a:r>
          </a:p>
        </p:txBody>
      </p:sp>
      <p:sp>
        <p:nvSpPr>
          <p:cNvPr id="21661" name="Text Box 306"/>
          <p:cNvSpPr txBox="1">
            <a:spLocks noChangeArrowheads="1"/>
          </p:cNvSpPr>
          <p:nvPr/>
        </p:nvSpPr>
        <p:spPr bwMode="auto">
          <a:xfrm>
            <a:off x="3093720" y="2133483"/>
            <a:ext cx="48768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Basic Submerged Aerator Setup</a:t>
            </a:r>
          </a:p>
        </p:txBody>
      </p:sp>
      <p:sp>
        <p:nvSpPr>
          <p:cNvPr id="21662" name="AutoShape 308"/>
          <p:cNvSpPr>
            <a:spLocks noChangeArrowheads="1"/>
          </p:cNvSpPr>
          <p:nvPr/>
        </p:nvSpPr>
        <p:spPr bwMode="auto">
          <a:xfrm flipV="1">
            <a:off x="426720" y="3124083"/>
            <a:ext cx="8001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63" name="Freeform 310"/>
          <p:cNvSpPr>
            <a:spLocks/>
          </p:cNvSpPr>
          <p:nvPr/>
        </p:nvSpPr>
        <p:spPr bwMode="auto">
          <a:xfrm>
            <a:off x="2179320" y="3695583"/>
            <a:ext cx="6507163" cy="2443163"/>
          </a:xfrm>
          <a:custGeom>
            <a:avLst/>
            <a:gdLst>
              <a:gd name="T0" fmla="*/ 0 w 4099"/>
              <a:gd name="T1" fmla="*/ 2147483647 h 1539"/>
              <a:gd name="T2" fmla="*/ 2147483647 w 4099"/>
              <a:gd name="T3" fmla="*/ 2147483647 h 1539"/>
              <a:gd name="T4" fmla="*/ 2147483647 w 4099"/>
              <a:gd name="T5" fmla="*/ 2147483647 h 1539"/>
              <a:gd name="T6" fmla="*/ 2147483647 w 4099"/>
              <a:gd name="T7" fmla="*/ 2147483647 h 1539"/>
              <a:gd name="T8" fmla="*/ 2147483647 w 4099"/>
              <a:gd name="T9" fmla="*/ 2147483647 h 1539"/>
              <a:gd name="T10" fmla="*/ 2147483647 w 4099"/>
              <a:gd name="T11" fmla="*/ 2147483647 h 1539"/>
              <a:gd name="T12" fmla="*/ 2147483647 w 4099"/>
              <a:gd name="T13" fmla="*/ 2147483647 h 1539"/>
              <a:gd name="T14" fmla="*/ 2147483647 w 4099"/>
              <a:gd name="T15" fmla="*/ 2147483647 h 1539"/>
              <a:gd name="T16" fmla="*/ 2147483647 w 4099"/>
              <a:gd name="T17" fmla="*/ 2147483647 h 1539"/>
              <a:gd name="T18" fmla="*/ 2147483647 w 4099"/>
              <a:gd name="T19" fmla="*/ 2147483647 h 1539"/>
              <a:gd name="T20" fmla="*/ 2147483647 w 4099"/>
              <a:gd name="T21" fmla="*/ 2147483647 h 1539"/>
              <a:gd name="T22" fmla="*/ 2147483647 w 4099"/>
              <a:gd name="T23" fmla="*/ 2147483647 h 1539"/>
              <a:gd name="T24" fmla="*/ 2147483647 w 4099"/>
              <a:gd name="T25" fmla="*/ 2147483647 h 1539"/>
              <a:gd name="T26" fmla="*/ 2147483647 w 4099"/>
              <a:gd name="T27" fmla="*/ 2147483647 h 1539"/>
              <a:gd name="T28" fmla="*/ 2147483647 w 4099"/>
              <a:gd name="T29" fmla="*/ 2147483647 h 1539"/>
              <a:gd name="T30" fmla="*/ 2147483647 w 4099"/>
              <a:gd name="T31" fmla="*/ 2147483647 h 1539"/>
              <a:gd name="T32" fmla="*/ 2147483647 w 4099"/>
              <a:gd name="T33" fmla="*/ 2147483647 h 1539"/>
              <a:gd name="T34" fmla="*/ 2147483647 w 4099"/>
              <a:gd name="T35" fmla="*/ 2147483647 h 1539"/>
              <a:gd name="T36" fmla="*/ 2147483647 w 4099"/>
              <a:gd name="T37" fmla="*/ 2147483647 h 1539"/>
              <a:gd name="T38" fmla="*/ 2147483647 w 4099"/>
              <a:gd name="T39" fmla="*/ 2147483647 h 1539"/>
              <a:gd name="T40" fmla="*/ 2147483647 w 4099"/>
              <a:gd name="T41" fmla="*/ 2147483647 h 1539"/>
              <a:gd name="T42" fmla="*/ 2147483647 w 4099"/>
              <a:gd name="T43" fmla="*/ 2147483647 h 1539"/>
              <a:gd name="T44" fmla="*/ 2147483647 w 4099"/>
              <a:gd name="T45" fmla="*/ 2147483647 h 1539"/>
              <a:gd name="T46" fmla="*/ 2147483647 w 4099"/>
              <a:gd name="T47" fmla="*/ 2147483647 h 1539"/>
              <a:gd name="T48" fmla="*/ 2147483647 w 4099"/>
              <a:gd name="T49" fmla="*/ 2147483647 h 1539"/>
              <a:gd name="T50" fmla="*/ 2147483647 w 4099"/>
              <a:gd name="T51" fmla="*/ 2147483647 h 1539"/>
              <a:gd name="T52" fmla="*/ 2147483647 w 4099"/>
              <a:gd name="T53" fmla="*/ 2147483647 h 1539"/>
              <a:gd name="T54" fmla="*/ 2147483647 w 4099"/>
              <a:gd name="T55" fmla="*/ 2147483647 h 1539"/>
              <a:gd name="T56" fmla="*/ 2147483647 w 4099"/>
              <a:gd name="T57" fmla="*/ 2147483647 h 1539"/>
              <a:gd name="T58" fmla="*/ 2147483647 w 4099"/>
              <a:gd name="T59" fmla="*/ 2147483647 h 1539"/>
              <a:gd name="T60" fmla="*/ 2147483647 w 4099"/>
              <a:gd name="T61" fmla="*/ 2147483647 h 1539"/>
              <a:gd name="T62" fmla="*/ 2147483647 w 4099"/>
              <a:gd name="T63" fmla="*/ 2147483647 h 1539"/>
              <a:gd name="T64" fmla="*/ 2147483647 w 4099"/>
              <a:gd name="T65" fmla="*/ 2147483647 h 1539"/>
              <a:gd name="T66" fmla="*/ 2147483647 w 4099"/>
              <a:gd name="T67" fmla="*/ 2147483647 h 1539"/>
              <a:gd name="T68" fmla="*/ 2147483647 w 4099"/>
              <a:gd name="T69" fmla="*/ 2147483647 h 1539"/>
              <a:gd name="T70" fmla="*/ 2147483647 w 4099"/>
              <a:gd name="T71" fmla="*/ 2147483647 h 1539"/>
              <a:gd name="T72" fmla="*/ 2147483647 w 4099"/>
              <a:gd name="T73" fmla="*/ 2147483647 h 1539"/>
              <a:gd name="T74" fmla="*/ 2147483647 w 4099"/>
              <a:gd name="T75" fmla="*/ 2147483647 h 1539"/>
              <a:gd name="T76" fmla="*/ 2147483647 w 4099"/>
              <a:gd name="T77" fmla="*/ 2147483647 h 1539"/>
              <a:gd name="T78" fmla="*/ 2147483647 w 4099"/>
              <a:gd name="T79" fmla="*/ 2147483647 h 1539"/>
              <a:gd name="T80" fmla="*/ 0 w 4099"/>
              <a:gd name="T81" fmla="*/ 2147483647 h 153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99"/>
              <a:gd name="T124" fmla="*/ 0 h 1539"/>
              <a:gd name="T125" fmla="*/ 4099 w 4099"/>
              <a:gd name="T126" fmla="*/ 1539 h 153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99" h="1539">
                <a:moveTo>
                  <a:pt x="0" y="120"/>
                </a:moveTo>
                <a:cubicBezTo>
                  <a:pt x="61" y="218"/>
                  <a:pt x="15" y="135"/>
                  <a:pt x="15" y="405"/>
                </a:cubicBezTo>
                <a:cubicBezTo>
                  <a:pt x="19" y="447"/>
                  <a:pt x="18" y="523"/>
                  <a:pt x="42" y="567"/>
                </a:cubicBezTo>
                <a:cubicBezTo>
                  <a:pt x="80" y="635"/>
                  <a:pt x="78" y="598"/>
                  <a:pt x="78" y="630"/>
                </a:cubicBezTo>
                <a:cubicBezTo>
                  <a:pt x="93" y="675"/>
                  <a:pt x="141" y="719"/>
                  <a:pt x="168" y="756"/>
                </a:cubicBezTo>
                <a:cubicBezTo>
                  <a:pt x="174" y="765"/>
                  <a:pt x="181" y="774"/>
                  <a:pt x="186" y="783"/>
                </a:cubicBezTo>
                <a:cubicBezTo>
                  <a:pt x="193" y="795"/>
                  <a:pt x="196" y="808"/>
                  <a:pt x="204" y="819"/>
                </a:cubicBezTo>
                <a:cubicBezTo>
                  <a:pt x="246" y="877"/>
                  <a:pt x="298" y="925"/>
                  <a:pt x="330" y="990"/>
                </a:cubicBezTo>
                <a:cubicBezTo>
                  <a:pt x="334" y="1016"/>
                  <a:pt x="346" y="1083"/>
                  <a:pt x="348" y="1107"/>
                </a:cubicBezTo>
                <a:cubicBezTo>
                  <a:pt x="355" y="1190"/>
                  <a:pt x="328" y="1253"/>
                  <a:pt x="393" y="1296"/>
                </a:cubicBezTo>
                <a:cubicBezTo>
                  <a:pt x="417" y="1332"/>
                  <a:pt x="433" y="1331"/>
                  <a:pt x="474" y="1341"/>
                </a:cubicBezTo>
                <a:cubicBezTo>
                  <a:pt x="520" y="1372"/>
                  <a:pt x="526" y="1440"/>
                  <a:pt x="573" y="1467"/>
                </a:cubicBezTo>
                <a:cubicBezTo>
                  <a:pt x="580" y="1471"/>
                  <a:pt x="651" y="1484"/>
                  <a:pt x="654" y="1485"/>
                </a:cubicBezTo>
                <a:cubicBezTo>
                  <a:pt x="694" y="1498"/>
                  <a:pt x="724" y="1496"/>
                  <a:pt x="816" y="1503"/>
                </a:cubicBezTo>
                <a:cubicBezTo>
                  <a:pt x="908" y="1510"/>
                  <a:pt x="914" y="1524"/>
                  <a:pt x="1203" y="1530"/>
                </a:cubicBezTo>
                <a:cubicBezTo>
                  <a:pt x="1671" y="1512"/>
                  <a:pt x="2104" y="1535"/>
                  <a:pt x="2553" y="1539"/>
                </a:cubicBezTo>
                <a:cubicBezTo>
                  <a:pt x="2966" y="1525"/>
                  <a:pt x="3381" y="1535"/>
                  <a:pt x="3795" y="1530"/>
                </a:cubicBezTo>
                <a:cubicBezTo>
                  <a:pt x="3899" y="1495"/>
                  <a:pt x="3813" y="1521"/>
                  <a:pt x="4065" y="1521"/>
                </a:cubicBezTo>
                <a:cubicBezTo>
                  <a:pt x="4095" y="1432"/>
                  <a:pt x="4074" y="1342"/>
                  <a:pt x="4056" y="1251"/>
                </a:cubicBezTo>
                <a:cubicBezTo>
                  <a:pt x="4053" y="1188"/>
                  <a:pt x="4072" y="1143"/>
                  <a:pt x="4065" y="1080"/>
                </a:cubicBezTo>
                <a:cubicBezTo>
                  <a:pt x="4063" y="1061"/>
                  <a:pt x="4074" y="864"/>
                  <a:pt x="4074" y="864"/>
                </a:cubicBezTo>
                <a:cubicBezTo>
                  <a:pt x="4071" y="769"/>
                  <a:pt x="4073" y="610"/>
                  <a:pt x="4074" y="522"/>
                </a:cubicBezTo>
                <a:cubicBezTo>
                  <a:pt x="4075" y="434"/>
                  <a:pt x="4082" y="387"/>
                  <a:pt x="4083" y="333"/>
                </a:cubicBezTo>
                <a:cubicBezTo>
                  <a:pt x="4072" y="280"/>
                  <a:pt x="4099" y="246"/>
                  <a:pt x="4083" y="198"/>
                </a:cubicBezTo>
                <a:cubicBezTo>
                  <a:pt x="4086" y="186"/>
                  <a:pt x="4030" y="172"/>
                  <a:pt x="4038" y="162"/>
                </a:cubicBezTo>
                <a:cubicBezTo>
                  <a:pt x="4076" y="114"/>
                  <a:pt x="4065" y="207"/>
                  <a:pt x="4065" y="117"/>
                </a:cubicBezTo>
                <a:cubicBezTo>
                  <a:pt x="3736" y="124"/>
                  <a:pt x="3624" y="27"/>
                  <a:pt x="3156" y="63"/>
                </a:cubicBezTo>
                <a:cubicBezTo>
                  <a:pt x="3045" y="60"/>
                  <a:pt x="2951" y="57"/>
                  <a:pt x="2841" y="45"/>
                </a:cubicBezTo>
                <a:cubicBezTo>
                  <a:pt x="2778" y="38"/>
                  <a:pt x="2642" y="111"/>
                  <a:pt x="2580" y="99"/>
                </a:cubicBezTo>
                <a:cubicBezTo>
                  <a:pt x="2457" y="75"/>
                  <a:pt x="2334" y="62"/>
                  <a:pt x="2211" y="36"/>
                </a:cubicBezTo>
                <a:cubicBezTo>
                  <a:pt x="2055" y="39"/>
                  <a:pt x="1898" y="30"/>
                  <a:pt x="1743" y="45"/>
                </a:cubicBezTo>
                <a:cubicBezTo>
                  <a:pt x="1659" y="47"/>
                  <a:pt x="1845" y="57"/>
                  <a:pt x="1761" y="63"/>
                </a:cubicBezTo>
                <a:cubicBezTo>
                  <a:pt x="1677" y="69"/>
                  <a:pt x="1365" y="76"/>
                  <a:pt x="1239" y="81"/>
                </a:cubicBezTo>
                <a:cubicBezTo>
                  <a:pt x="1103" y="131"/>
                  <a:pt x="1147" y="62"/>
                  <a:pt x="1005" y="90"/>
                </a:cubicBezTo>
                <a:cubicBezTo>
                  <a:pt x="929" y="102"/>
                  <a:pt x="940" y="36"/>
                  <a:pt x="906" y="36"/>
                </a:cubicBezTo>
                <a:cubicBezTo>
                  <a:pt x="872" y="36"/>
                  <a:pt x="838" y="81"/>
                  <a:pt x="798" y="90"/>
                </a:cubicBezTo>
                <a:cubicBezTo>
                  <a:pt x="758" y="99"/>
                  <a:pt x="708" y="96"/>
                  <a:pt x="663" y="90"/>
                </a:cubicBezTo>
                <a:cubicBezTo>
                  <a:pt x="623" y="70"/>
                  <a:pt x="571" y="66"/>
                  <a:pt x="528" y="54"/>
                </a:cubicBezTo>
                <a:cubicBezTo>
                  <a:pt x="455" y="34"/>
                  <a:pt x="402" y="0"/>
                  <a:pt x="294" y="108"/>
                </a:cubicBezTo>
                <a:cubicBezTo>
                  <a:pt x="233" y="88"/>
                  <a:pt x="167" y="124"/>
                  <a:pt x="105" y="108"/>
                </a:cubicBezTo>
                <a:cubicBezTo>
                  <a:pt x="4" y="117"/>
                  <a:pt x="36" y="102"/>
                  <a:pt x="0" y="120"/>
                </a:cubicBezTo>
                <a:close/>
              </a:path>
            </a:pathLst>
          </a:custGeom>
          <a:solidFill>
            <a:srgbClr val="336699">
              <a:alpha val="23137"/>
            </a:srgbClr>
          </a:solidFill>
          <a:ln w="9525" cap="flat" cmpd="sng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664" name="AutoShape 311"/>
          <p:cNvSpPr>
            <a:spLocks noChangeArrowheads="1"/>
          </p:cNvSpPr>
          <p:nvPr/>
        </p:nvSpPr>
        <p:spPr bwMode="auto">
          <a:xfrm rot="20241582" flipV="1">
            <a:off x="1850708" y="5140208"/>
            <a:ext cx="9525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50 h 21600"/>
              <a:gd name="T14" fmla="*/ 16878 w 21600"/>
              <a:gd name="T15" fmla="*/ 92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950"/>
                </a:lnTo>
                <a:cubicBezTo>
                  <a:pt x="5564" y="2950"/>
                  <a:pt x="0" y="7073"/>
                  <a:pt x="0" y="12158"/>
                </a:cubicBezTo>
                <a:lnTo>
                  <a:pt x="0" y="21600"/>
                </a:lnTo>
                <a:lnTo>
                  <a:pt x="6396" y="21600"/>
                </a:lnTo>
                <a:lnTo>
                  <a:pt x="6396" y="12158"/>
                </a:lnTo>
                <a:cubicBezTo>
                  <a:pt x="6396" y="10529"/>
                  <a:pt x="9096" y="9208"/>
                  <a:pt x="12427" y="9208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65" name="AutoShape 309"/>
          <p:cNvSpPr>
            <a:spLocks noChangeArrowheads="1"/>
          </p:cNvSpPr>
          <p:nvPr/>
        </p:nvSpPr>
        <p:spPr bwMode="auto">
          <a:xfrm rot="-6622523">
            <a:off x="3987483" y="6046671"/>
            <a:ext cx="55245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482066939 h 21600"/>
              <a:gd name="T4" fmla="*/ 1385162898 w 21600"/>
              <a:gd name="T5" fmla="*/ 856443324 h 21600"/>
              <a:gd name="T6" fmla="*/ 2147483647 w 21600"/>
              <a:gd name="T7" fmla="*/ 2410319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14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7143" r="8098" b="2856"/>
          <a:stretch>
            <a:fillRect/>
          </a:stretch>
        </p:blipFill>
        <p:spPr bwMode="auto">
          <a:xfrm>
            <a:off x="304800" y="1591056"/>
            <a:ext cx="3276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6654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/>
              <a:t>Destratification Aeration System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6477000" y="1371600"/>
            <a:ext cx="1828800" cy="990600"/>
          </a:xfrm>
          <a:prstGeom prst="wedgeRectCallout">
            <a:avLst>
              <a:gd name="adj1" fmla="val -253643"/>
              <a:gd name="adj2" fmla="val 945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Arial" pitchFamily="34" charset="0"/>
              </a:rPr>
              <a:t>Fine pore air flow</a:t>
            </a: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019800" y="2971800"/>
            <a:ext cx="2362200" cy="990600"/>
          </a:xfrm>
          <a:prstGeom prst="wedgeRectCallout">
            <a:avLst>
              <a:gd name="adj1" fmla="val -198973"/>
              <a:gd name="adj2" fmla="val 1556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Compressed air diffuser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6484034" y="5306802"/>
            <a:ext cx="1828800" cy="990600"/>
          </a:xfrm>
          <a:prstGeom prst="wedgeRectCallout">
            <a:avLst>
              <a:gd name="adj1" fmla="val -322404"/>
              <a:gd name="adj2" fmla="val -301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  <a:latin typeface="Arial" pitchFamily="34" charset="0"/>
              </a:rPr>
              <a:t>Weighted airline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02" y="4572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/>
              <a:t>How Does Aeration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05000"/>
            <a:ext cx="8648700" cy="4267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Properly designed, sized and operated aeration system can...</a:t>
            </a:r>
          </a:p>
          <a:p>
            <a:r>
              <a:rPr lang="en-US" sz="3200" dirty="0"/>
              <a:t>Prevent or limit thermal stratification.</a:t>
            </a:r>
          </a:p>
          <a:p>
            <a:r>
              <a:rPr lang="en-US" sz="3200" dirty="0"/>
              <a:t>Prevent or control anoxia.</a:t>
            </a:r>
          </a:p>
          <a:p>
            <a:r>
              <a:rPr lang="en-US" sz="3200" dirty="0"/>
              <a:t>Reduce internal recycling of phosphorus.</a:t>
            </a:r>
          </a:p>
          <a:p>
            <a:r>
              <a:rPr lang="en-US" sz="3200" dirty="0"/>
              <a:t>Decrease accumulation of dense surface. scums.</a:t>
            </a:r>
          </a:p>
          <a:p>
            <a:r>
              <a:rPr lang="en-US" sz="3200" dirty="0"/>
              <a:t>Drive cyanobacteria cells into deeper water.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1954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89560" y="1905000"/>
            <a:ext cx="8625840" cy="4343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600" dirty="0"/>
              <a:t>Nutrient inactivators bind with phosphorus making it unavailable for algal or cyanobacteria assimilation</a:t>
            </a:r>
          </a:p>
          <a:p>
            <a:r>
              <a:rPr lang="en-US" sz="3600" dirty="0"/>
              <a:t>This limits growth rates and contributes toward a reduction in the magnitude and frequency of blooms</a:t>
            </a:r>
          </a:p>
          <a:p>
            <a:r>
              <a:rPr lang="en-US" sz="3600" dirty="0"/>
              <a:t>Less “food” = less algae and less cyanobacteria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1219200"/>
          </a:xfrm>
        </p:spPr>
        <p:txBody>
          <a:bodyPr>
            <a:noAutofit/>
          </a:bodyPr>
          <a:lstStyle/>
          <a:p>
            <a:r>
              <a:rPr lang="en-US" sz="4800" dirty="0"/>
              <a:t>Nutrient Inactivation</a:t>
            </a:r>
          </a:p>
        </p:txBody>
      </p:sp>
    </p:spTree>
    <p:extLst>
      <p:ext uri="{BB962C8B-B14F-4D97-AF65-F5344CB8AC3E}">
        <p14:creationId xmlns:p14="http://schemas.microsoft.com/office/powerpoint/2010/main" val="301655684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Alum (aluminum sulfate, sodium aluminate)</a:t>
            </a:r>
          </a:p>
          <a:p>
            <a:r>
              <a:rPr lang="en-US" sz="3600" dirty="0"/>
              <a:t>Polyaluminum chloride (</a:t>
            </a:r>
            <a:r>
              <a:rPr lang="en-US" sz="3600" dirty="0" err="1"/>
              <a:t>PACl</a:t>
            </a:r>
            <a:r>
              <a:rPr lang="en-US" sz="3600" dirty="0"/>
              <a:t>)</a:t>
            </a:r>
          </a:p>
          <a:p>
            <a:r>
              <a:rPr lang="en-US" sz="3600" dirty="0"/>
              <a:t>Iron </a:t>
            </a:r>
          </a:p>
          <a:p>
            <a:r>
              <a:rPr lang="en-US" sz="3600" dirty="0"/>
              <a:t>PhosLock (</a:t>
            </a:r>
            <a:r>
              <a:rPr lang="en-US" sz="3600" dirty="0" err="1"/>
              <a:t>Lanthunum</a:t>
            </a:r>
            <a:r>
              <a:rPr lang="en-US" sz="3600" dirty="0"/>
              <a:t>)</a:t>
            </a:r>
          </a:p>
          <a:p>
            <a:r>
              <a:rPr lang="en-US" sz="3600" dirty="0"/>
              <a:t>Calcium </a:t>
            </a:r>
          </a:p>
          <a:p>
            <a:r>
              <a:rPr lang="en-US" sz="3600" dirty="0"/>
              <a:t>Certain polymers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219200"/>
          </a:xfrm>
        </p:spPr>
        <p:txBody>
          <a:bodyPr>
            <a:normAutofit/>
          </a:bodyPr>
          <a:lstStyle/>
          <a:p>
            <a:r>
              <a:rPr lang="en-US" sz="5400" dirty="0"/>
              <a:t>Phosphorus Inactivation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DD067-E9E4-4951-AA78-ECBDEA300EDF}"/>
              </a:ext>
            </a:extLst>
          </p:cNvPr>
          <p:cNvSpPr/>
          <p:nvPr/>
        </p:nvSpPr>
        <p:spPr>
          <a:xfrm>
            <a:off x="228600" y="1752600"/>
            <a:ext cx="8686800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5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724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When applied in water forms colloidal aggregates of aluminum hydroxide.</a:t>
            </a:r>
          </a:p>
          <a:p>
            <a:r>
              <a:rPr lang="en-US" sz="3200" dirty="0"/>
              <a:t>Phosphates (PO</a:t>
            </a:r>
            <a:r>
              <a:rPr lang="en-US" sz="3200" baseline="-25000" dirty="0"/>
              <a:t>4</a:t>
            </a:r>
            <a:r>
              <a:rPr lang="en-US" sz="3200" dirty="0"/>
              <a:t>) bond with aluminum hydroxide.</a:t>
            </a:r>
          </a:p>
          <a:p>
            <a:r>
              <a:rPr lang="en-US" sz="3200" dirty="0"/>
              <a:t>Also used to strip or clarify water column.</a:t>
            </a:r>
          </a:p>
          <a:p>
            <a:r>
              <a:rPr lang="en-US" sz="3200" dirty="0"/>
              <a:t>Applied in large amounts to create “alum blanket” ...binds phosphorus released from sediment under both oxic and anoxic conditions.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/>
              <a:t>Alum</a:t>
            </a:r>
          </a:p>
        </p:txBody>
      </p:sp>
    </p:spTree>
    <p:extLst>
      <p:ext uri="{BB962C8B-B14F-4D97-AF65-F5344CB8AC3E}">
        <p14:creationId xmlns:p14="http://schemas.microsoft.com/office/powerpoint/2010/main" val="379752707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lum treatment barg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lum treatment barg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alum treatment barg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e result for alum treatment barg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Callout 2 5"/>
          <p:cNvSpPr/>
          <p:nvPr/>
        </p:nvSpPr>
        <p:spPr bwMode="auto">
          <a:xfrm>
            <a:off x="6172200" y="1061252"/>
            <a:ext cx="2590800" cy="11485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5499"/>
              <a:gd name="adj6" fmla="val -31426"/>
            </a:avLst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Alum storage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 tanks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Line Callout 2 12"/>
          <p:cNvSpPr/>
          <p:nvPr/>
        </p:nvSpPr>
        <p:spPr bwMode="auto">
          <a:xfrm>
            <a:off x="7239000" y="2548076"/>
            <a:ext cx="1676400" cy="957124"/>
          </a:xfrm>
          <a:prstGeom prst="borderCallout2">
            <a:avLst>
              <a:gd name="adj1" fmla="val 18750"/>
              <a:gd name="adj2" fmla="val -8333"/>
              <a:gd name="adj3" fmla="val 70265"/>
              <a:gd name="adj4" fmla="val -32603"/>
              <a:gd name="adj5" fmla="val 215045"/>
              <a:gd name="adj6" fmla="val -5089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Trailing arms</a:t>
            </a:r>
          </a:p>
        </p:txBody>
      </p:sp>
      <p:sp>
        <p:nvSpPr>
          <p:cNvPr id="14" name="Line Callout 2 13"/>
          <p:cNvSpPr/>
          <p:nvPr/>
        </p:nvSpPr>
        <p:spPr bwMode="auto">
          <a:xfrm>
            <a:off x="6324600" y="5384813"/>
            <a:ext cx="2590800" cy="11485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9349"/>
              <a:gd name="adj6" fmla="val -49073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Stabilization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out-rigger</a:t>
            </a:r>
          </a:p>
        </p:txBody>
      </p:sp>
    </p:spTree>
    <p:extLst>
      <p:ext uri="{BB962C8B-B14F-4D97-AF65-F5344CB8AC3E}">
        <p14:creationId xmlns:p14="http://schemas.microsoft.com/office/powerpoint/2010/main" val="409600644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608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46482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3600" dirty="0"/>
              <a:t>Alum delivered daily at a specified dose. </a:t>
            </a:r>
          </a:p>
          <a:p>
            <a:r>
              <a:rPr lang="en-US" sz="3600" dirty="0"/>
              <a:t>Dose rate basically equals daily modeled internal and/or external TP load.</a:t>
            </a:r>
          </a:p>
          <a:p>
            <a:r>
              <a:rPr lang="en-US" sz="3600" dirty="0"/>
              <a:t>Dose rate may vary seasonally.</a:t>
            </a:r>
          </a:p>
          <a:p>
            <a:r>
              <a:rPr lang="en-US" sz="3600" dirty="0"/>
              <a:t>Aeration system used to mix the alum into the water column and promote phosphorus binding.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39018"/>
          </a:xfrm>
        </p:spPr>
        <p:txBody>
          <a:bodyPr lIns="90488" tIns="44450" rIns="90488" bIns="44450" anchor="t">
            <a:noAutofit/>
          </a:bodyPr>
          <a:lstStyle/>
          <a:p>
            <a:r>
              <a:rPr lang="en-US" sz="5400" dirty="0"/>
              <a:t>Continuous Metered Dosing</a:t>
            </a:r>
          </a:p>
        </p:txBody>
      </p:sp>
    </p:spTree>
    <p:extLst>
      <p:ext uri="{BB962C8B-B14F-4D97-AF65-F5344CB8AC3E}">
        <p14:creationId xmlns:p14="http://schemas.microsoft.com/office/powerpoint/2010/main" val="81949451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05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In-Lake Metered Dosing</a:t>
            </a:r>
          </a:p>
        </p:txBody>
      </p:sp>
      <p:sp>
        <p:nvSpPr>
          <p:cNvPr id="31746" name="Rectangle 2050"/>
          <p:cNvSpPr>
            <a:spLocks noChangeArrowheads="1"/>
          </p:cNvSpPr>
          <p:nvPr/>
        </p:nvSpPr>
        <p:spPr bwMode="auto">
          <a:xfrm>
            <a:off x="2955542" y="3497196"/>
            <a:ext cx="5938778" cy="303700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2052"/>
          <p:cNvSpPr>
            <a:spLocks noChangeArrowheads="1"/>
          </p:cNvSpPr>
          <p:nvPr/>
        </p:nvSpPr>
        <p:spPr bwMode="auto">
          <a:xfrm>
            <a:off x="533400" y="1989531"/>
            <a:ext cx="2647874" cy="1602864"/>
          </a:xfrm>
          <a:prstGeom prst="pentagon">
            <a:avLst/>
          </a:prstGeom>
          <a:solidFill>
            <a:srgbClr val="66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2053"/>
          <p:cNvSpPr>
            <a:spLocks noChangeArrowheads="1"/>
          </p:cNvSpPr>
          <p:nvPr/>
        </p:nvSpPr>
        <p:spPr bwMode="auto">
          <a:xfrm>
            <a:off x="5099793" y="4942175"/>
            <a:ext cx="93372" cy="927974"/>
          </a:xfrm>
          <a:prstGeom prst="can">
            <a:avLst>
              <a:gd name="adj" fmla="val 24905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2054"/>
          <p:cNvSpPr>
            <a:spLocks noChangeShapeType="1"/>
          </p:cNvSpPr>
          <p:nvPr/>
        </p:nvSpPr>
        <p:spPr bwMode="auto">
          <a:xfrm flipV="1">
            <a:off x="2309220" y="3592395"/>
            <a:ext cx="6588854" cy="17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2055"/>
          <p:cNvSpPr>
            <a:spLocks noChangeShapeType="1"/>
          </p:cNvSpPr>
          <p:nvPr/>
        </p:nvSpPr>
        <p:spPr bwMode="auto">
          <a:xfrm flipV="1">
            <a:off x="533400" y="3592395"/>
            <a:ext cx="2452322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752" name="AutoShape 2056"/>
          <p:cNvCxnSpPr>
            <a:cxnSpLocks noChangeShapeType="1"/>
            <a:stCxn id="31748" idx="3"/>
            <a:endCxn id="31749" idx="3"/>
          </p:cNvCxnSpPr>
          <p:nvPr/>
        </p:nvCxnSpPr>
        <p:spPr bwMode="auto">
          <a:xfrm rot="16200000" flipH="1">
            <a:off x="2363913" y="3086700"/>
            <a:ext cx="2277754" cy="3289142"/>
          </a:xfrm>
          <a:prstGeom prst="bentConnector3">
            <a:avLst>
              <a:gd name="adj1" fmla="val 111111"/>
            </a:avLst>
          </a:prstGeom>
          <a:noFill/>
          <a:ln w="38100">
            <a:solidFill>
              <a:srgbClr val="FF0000"/>
            </a:solidFill>
            <a:prstDash val="lgDashDotDot"/>
            <a:miter lim="800000"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AutoShape 2057"/>
          <p:cNvCxnSpPr>
            <a:cxnSpLocks noChangeShapeType="1"/>
          </p:cNvCxnSpPr>
          <p:nvPr/>
        </p:nvCxnSpPr>
        <p:spPr bwMode="auto">
          <a:xfrm rot="16200000" flipH="1">
            <a:off x="2125827" y="3014722"/>
            <a:ext cx="2066851" cy="3222197"/>
          </a:xfrm>
          <a:prstGeom prst="bentConnector2">
            <a:avLst/>
          </a:prstGeom>
          <a:noFill/>
          <a:ln w="57150">
            <a:solidFill>
              <a:srgbClr val="00FF00"/>
            </a:solidFill>
            <a:prstDash val="dash"/>
            <a:miter lim="800000"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4" name="AutoShape 2058"/>
          <p:cNvSpPr>
            <a:spLocks/>
          </p:cNvSpPr>
          <p:nvPr/>
        </p:nvSpPr>
        <p:spPr bwMode="auto">
          <a:xfrm>
            <a:off x="6597260" y="3970264"/>
            <a:ext cx="1883285" cy="830997"/>
          </a:xfrm>
          <a:prstGeom prst="borderCallout2">
            <a:avLst>
              <a:gd name="adj1" fmla="val 13690"/>
              <a:gd name="adj2" fmla="val -4491"/>
              <a:gd name="adj3" fmla="val 13690"/>
              <a:gd name="adj4" fmla="val -38542"/>
              <a:gd name="adj5" fmla="val 187264"/>
              <a:gd name="adj6" fmla="val -73806"/>
            </a:avLst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Ottawa" pitchFamily="34" charset="0"/>
              </a:rPr>
              <a:t>Diffuser &amp; Aerator</a:t>
            </a:r>
          </a:p>
        </p:txBody>
      </p:sp>
      <p:sp>
        <p:nvSpPr>
          <p:cNvPr id="31755" name="AutoShape 2059"/>
          <p:cNvSpPr>
            <a:spLocks/>
          </p:cNvSpPr>
          <p:nvPr/>
        </p:nvSpPr>
        <p:spPr bwMode="auto">
          <a:xfrm>
            <a:off x="3429000" y="1590634"/>
            <a:ext cx="5388916" cy="1200329"/>
          </a:xfrm>
          <a:prstGeom prst="borderCallout1">
            <a:avLst>
              <a:gd name="adj1" fmla="val 9523"/>
              <a:gd name="adj2" fmla="val -1565"/>
              <a:gd name="adj3" fmla="val 90197"/>
              <a:gd name="adj4" fmla="val -19266"/>
            </a:avLst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ttawa" pitchFamily="34" charset="0"/>
              </a:rPr>
              <a:t>Pump House w/ Storage Tanks,  Air Compressor, Metering Pumps and Electrical  Board</a:t>
            </a:r>
            <a:endParaRPr lang="en-US" sz="2400" dirty="0">
              <a:latin typeface="Ottawa" pitchFamily="34" charset="0"/>
            </a:endParaRPr>
          </a:p>
        </p:txBody>
      </p:sp>
      <p:sp>
        <p:nvSpPr>
          <p:cNvPr id="31756" name="Oval 2060"/>
          <p:cNvSpPr>
            <a:spLocks noChangeArrowheads="1"/>
          </p:cNvSpPr>
          <p:nvPr/>
        </p:nvSpPr>
        <p:spPr bwMode="auto">
          <a:xfrm>
            <a:off x="4761542" y="4267285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2061"/>
          <p:cNvSpPr>
            <a:spLocks noChangeArrowheads="1"/>
          </p:cNvSpPr>
          <p:nvPr/>
        </p:nvSpPr>
        <p:spPr bwMode="auto">
          <a:xfrm>
            <a:off x="4676979" y="3845479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2062"/>
          <p:cNvSpPr>
            <a:spLocks noChangeArrowheads="1"/>
          </p:cNvSpPr>
          <p:nvPr/>
        </p:nvSpPr>
        <p:spPr bwMode="auto">
          <a:xfrm>
            <a:off x="4930667" y="3929840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2063"/>
          <p:cNvSpPr>
            <a:spLocks noChangeArrowheads="1"/>
          </p:cNvSpPr>
          <p:nvPr/>
        </p:nvSpPr>
        <p:spPr bwMode="auto">
          <a:xfrm>
            <a:off x="4761542" y="4604730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2064"/>
          <p:cNvSpPr>
            <a:spLocks noChangeArrowheads="1"/>
          </p:cNvSpPr>
          <p:nvPr/>
        </p:nvSpPr>
        <p:spPr bwMode="auto">
          <a:xfrm>
            <a:off x="5184356" y="4520369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2065"/>
          <p:cNvSpPr>
            <a:spLocks noChangeArrowheads="1"/>
          </p:cNvSpPr>
          <p:nvPr/>
        </p:nvSpPr>
        <p:spPr bwMode="auto">
          <a:xfrm>
            <a:off x="5438044" y="4182924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2066"/>
          <p:cNvSpPr>
            <a:spLocks noChangeArrowheads="1"/>
          </p:cNvSpPr>
          <p:nvPr/>
        </p:nvSpPr>
        <p:spPr bwMode="auto">
          <a:xfrm>
            <a:off x="5607170" y="3845479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Oval 2067"/>
          <p:cNvSpPr>
            <a:spLocks noChangeArrowheads="1"/>
          </p:cNvSpPr>
          <p:nvPr/>
        </p:nvSpPr>
        <p:spPr bwMode="auto">
          <a:xfrm>
            <a:off x="5268919" y="3761117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2068"/>
          <p:cNvSpPr>
            <a:spLocks noChangeArrowheads="1"/>
          </p:cNvSpPr>
          <p:nvPr/>
        </p:nvSpPr>
        <p:spPr bwMode="auto">
          <a:xfrm>
            <a:off x="5099793" y="4098562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2069"/>
          <p:cNvSpPr>
            <a:spLocks noChangeArrowheads="1"/>
          </p:cNvSpPr>
          <p:nvPr/>
        </p:nvSpPr>
        <p:spPr bwMode="auto">
          <a:xfrm>
            <a:off x="4846105" y="3676756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AutoShape 2070"/>
          <p:cNvSpPr>
            <a:spLocks noChangeArrowheads="1"/>
          </p:cNvSpPr>
          <p:nvPr/>
        </p:nvSpPr>
        <p:spPr bwMode="auto">
          <a:xfrm>
            <a:off x="4761542" y="5701426"/>
            <a:ext cx="835058" cy="253084"/>
          </a:xfrm>
          <a:custGeom>
            <a:avLst/>
            <a:gdLst>
              <a:gd name="T0" fmla="*/ 456603572 w 21600"/>
              <a:gd name="T1" fmla="*/ 0 h 21600"/>
              <a:gd name="T2" fmla="*/ 133725677 w 21600"/>
              <a:gd name="T3" fmla="*/ 3749432 h 21600"/>
              <a:gd name="T4" fmla="*/ 0 w 21600"/>
              <a:gd name="T5" fmla="*/ 12802394 h 21600"/>
              <a:gd name="T6" fmla="*/ 133725677 w 21600"/>
              <a:gd name="T7" fmla="*/ 21855356 h 21600"/>
              <a:gd name="T8" fmla="*/ 456603572 w 21600"/>
              <a:gd name="T9" fmla="*/ 25604788 h 21600"/>
              <a:gd name="T10" fmla="*/ 779480248 w 21600"/>
              <a:gd name="T11" fmla="*/ 21855356 h 21600"/>
              <a:gd name="T12" fmla="*/ 913205890 w 21600"/>
              <a:gd name="T13" fmla="*/ 12802394 h 21600"/>
              <a:gd name="T14" fmla="*/ 779480248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071"/>
          <p:cNvSpPr>
            <a:spLocks noChangeArrowheads="1"/>
          </p:cNvSpPr>
          <p:nvPr/>
        </p:nvSpPr>
        <p:spPr bwMode="auto">
          <a:xfrm>
            <a:off x="4930667" y="4436007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Oval 2072"/>
          <p:cNvSpPr>
            <a:spLocks noChangeArrowheads="1"/>
          </p:cNvSpPr>
          <p:nvPr/>
        </p:nvSpPr>
        <p:spPr bwMode="auto">
          <a:xfrm>
            <a:off x="5099793" y="4604730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Oval 2073"/>
          <p:cNvSpPr>
            <a:spLocks noChangeArrowheads="1"/>
          </p:cNvSpPr>
          <p:nvPr/>
        </p:nvSpPr>
        <p:spPr bwMode="auto">
          <a:xfrm>
            <a:off x="5438044" y="3676756"/>
            <a:ext cx="93372" cy="1687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058">
            <a:extLst>
              <a:ext uri="{FF2B5EF4-FFF2-40B4-BE49-F238E27FC236}">
                <a16:creationId xmlns:a16="http://schemas.microsoft.com/office/drawing/2014/main" id="{0B2BBEBD-5111-4F3B-8E52-9378A09331E8}"/>
              </a:ext>
            </a:extLst>
          </p:cNvPr>
          <p:cNvSpPr>
            <a:spLocks/>
          </p:cNvSpPr>
          <p:nvPr/>
        </p:nvSpPr>
        <p:spPr bwMode="auto">
          <a:xfrm>
            <a:off x="6349640" y="5241543"/>
            <a:ext cx="2337160" cy="830997"/>
          </a:xfrm>
          <a:prstGeom prst="borderCallout2">
            <a:avLst>
              <a:gd name="adj1" fmla="val 49240"/>
              <a:gd name="adj2" fmla="val 1485"/>
              <a:gd name="adj3" fmla="val 84792"/>
              <a:gd name="adj4" fmla="val -29578"/>
              <a:gd name="adj5" fmla="val 77227"/>
              <a:gd name="adj6" fmla="val -43927"/>
            </a:avLst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ttawa" pitchFamily="34" charset="0"/>
              </a:rPr>
              <a:t>Alum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Ottawa" pitchFamily="34" charset="0"/>
              </a:rPr>
              <a:t>Injectors</a:t>
            </a:r>
            <a:endParaRPr lang="en-US" sz="2400" dirty="0">
              <a:solidFill>
                <a:schemeClr val="bg1"/>
              </a:solidFill>
              <a:latin typeface="Ottaw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315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839200" cy="441960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cs typeface="Arial" panose="020B0604020202020204" pitchFamily="34" charset="0"/>
              </a:rPr>
              <a:t>“Algae bloom” caused by cyanobacteria ...blue-green algae.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cs typeface="Arial" panose="020B0604020202020204" pitchFamily="34" charset="0"/>
              </a:rPr>
              <a:t>Impact lake use, ecology and water quality.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cs typeface="Arial" panose="020B0604020202020204" pitchFamily="34" charset="0"/>
              </a:rPr>
              <a:t>Intense blooms generate very </a:t>
            </a:r>
            <a:r>
              <a:rPr lang="en-US" sz="3600" u="sng" dirty="0">
                <a:cs typeface="Arial" panose="020B0604020202020204" pitchFamily="34" charset="0"/>
              </a:rPr>
              <a:t>high concentrations</a:t>
            </a:r>
            <a:r>
              <a:rPr lang="en-US" sz="3600" dirty="0">
                <a:cs typeface="Arial" panose="020B0604020202020204" pitchFamily="34" charset="0"/>
              </a:rPr>
              <a:t> of cyanotoxins.</a:t>
            </a:r>
          </a:p>
          <a:p>
            <a:pPr>
              <a:lnSpc>
                <a:spcPct val="80000"/>
              </a:lnSpc>
            </a:pPr>
            <a:r>
              <a:rPr lang="en-US" sz="3600" u="sng" dirty="0"/>
              <a:t>High concentrations </a:t>
            </a:r>
            <a:r>
              <a:rPr lang="en-US" sz="3600" dirty="0"/>
              <a:t>of cyanotoxins can impact the health of humans, pets, and livestock.</a:t>
            </a:r>
            <a:r>
              <a:rPr lang="en-US" sz="3600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sz="3600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  <a:cs typeface="Arial" panose="020B0604020202020204" pitchFamily="34" charset="0"/>
              </a:rPr>
              <a:t>Harmful Algae Blooms</a:t>
            </a:r>
          </a:p>
        </p:txBody>
      </p:sp>
    </p:spTree>
    <p:extLst>
      <p:ext uri="{BB962C8B-B14F-4D97-AF65-F5344CB8AC3E}">
        <p14:creationId xmlns:p14="http://schemas.microsoft.com/office/powerpoint/2010/main" val="2931366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alumtn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431382" cy="458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431382" cy="264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lu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431382" cy="298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14BF1BCF-158F-4C09-8F70-1DC824FAD490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up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Alum introduced daily in small, pre-computed  dosages to bind phosphates in water column </a:t>
            </a:r>
          </a:p>
        </p:txBody>
      </p:sp>
    </p:spTree>
    <p:extLst>
      <p:ext uri="{BB962C8B-B14F-4D97-AF65-F5344CB8AC3E}">
        <p14:creationId xmlns:p14="http://schemas.microsoft.com/office/powerpoint/2010/main" val="103835537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4259A-20EB-484E-B08D-ED215C440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-1754" r="-2995" b="1754"/>
          <a:stretch/>
        </p:blipFill>
        <p:spPr>
          <a:xfrm>
            <a:off x="381000" y="304800"/>
            <a:ext cx="429768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A3882-5AC6-4F8B-89EA-D4431C11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80" y="1395077"/>
            <a:ext cx="4389036" cy="329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E0740A84-5284-4110-A6A9-478B1C66CDB1}"/>
              </a:ext>
            </a:extLst>
          </p:cNvPr>
          <p:cNvSpPr/>
          <p:nvPr/>
        </p:nvSpPr>
        <p:spPr>
          <a:xfrm>
            <a:off x="-24618" y="4686854"/>
            <a:ext cx="9144000" cy="2171146"/>
          </a:xfrm>
          <a:prstGeom prst="up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Stormsewer dosing system...injects given amount of alum over a specified time during a storm event.  Reduces phosphorus conveyed into lake with runoff</a:t>
            </a:r>
          </a:p>
        </p:txBody>
      </p:sp>
    </p:spTree>
    <p:extLst>
      <p:ext uri="{BB962C8B-B14F-4D97-AF65-F5344CB8AC3E}">
        <p14:creationId xmlns:p14="http://schemas.microsoft.com/office/powerpoint/2010/main" val="657230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93AF-3FA4-4A6E-B80F-CD46A8F4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787" y="93969"/>
            <a:ext cx="47244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Not Just Bomb </a:t>
            </a:r>
            <a:br>
              <a:rPr lang="en-US" dirty="0"/>
            </a:br>
            <a:r>
              <a:rPr lang="en-US" dirty="0"/>
              <a:t>Bloom With Copper Sulfate?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A939A-9383-4CB7-A39C-23D6705B6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3" y="333120"/>
            <a:ext cx="3717965" cy="257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72E83-79DC-4869-B304-C12A4A6F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019" y="3045245"/>
            <a:ext cx="3896697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A3434-5D6A-4E00-AE25-F6690D2C6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10" y="3124200"/>
            <a:ext cx="1543050" cy="2952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3718F-FC0F-42F9-AE00-0DBFF4E8C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50" y="3836252"/>
            <a:ext cx="2755225" cy="15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9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A72F8-4619-4C27-853F-222B84BD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3810000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Copper based algaecide treatments can be part of a HAB management strategy.</a:t>
            </a:r>
          </a:p>
          <a:p>
            <a:r>
              <a:rPr lang="en-US" sz="3200" dirty="0"/>
              <a:t>But </a:t>
            </a:r>
            <a:r>
              <a:rPr lang="en-US" sz="3200" u="sng" dirty="0"/>
              <a:t>should not</a:t>
            </a:r>
            <a:r>
              <a:rPr lang="en-US" sz="3200" dirty="0"/>
              <a:t> be the “go to” solution.</a:t>
            </a:r>
          </a:p>
          <a:p>
            <a:r>
              <a:rPr lang="en-US" sz="3200" dirty="0"/>
              <a:t>Reliance on CuSO4 only creates an environment that much more conducive for more cyanobacteria growth...blooms returns often that much more intense.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6E8584-C708-4BBF-8655-E9D7C19C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The Paradox of </a:t>
            </a:r>
            <a:br>
              <a:rPr lang="en-US" dirty="0"/>
            </a:br>
            <a:r>
              <a:rPr lang="en-US" dirty="0"/>
              <a:t>Copper Sulfate Treatments</a:t>
            </a:r>
          </a:p>
        </p:txBody>
      </p:sp>
    </p:spTree>
    <p:extLst>
      <p:ext uri="{BB962C8B-B14F-4D97-AF65-F5344CB8AC3E}">
        <p14:creationId xmlns:p14="http://schemas.microsoft.com/office/powerpoint/2010/main" val="899507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A72F8-4619-4C27-853F-222B84BD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419600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May temporarily relieve bloom conditions but can actually exacerbate problem.</a:t>
            </a:r>
          </a:p>
          <a:p>
            <a:r>
              <a:rPr lang="en-US" sz="3200" dirty="0"/>
              <a:t>Largescale algaecide treatments lead to the rapid release of large amounts of cyanotoxins and organic phosphorus.</a:t>
            </a:r>
          </a:p>
          <a:p>
            <a:r>
              <a:rPr lang="en-US" sz="3200" dirty="0"/>
              <a:t>Treatments also kill  off “good algae” and zooplankton, rapid die off can depress oxygen levels leading to a fish kill.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6E8584-C708-4BBF-8655-E9D7C19C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The Paradox of </a:t>
            </a:r>
            <a:br>
              <a:rPr lang="en-US" dirty="0"/>
            </a:br>
            <a:r>
              <a:rPr lang="en-US" dirty="0"/>
              <a:t>Copper Sulfate Treatments</a:t>
            </a:r>
          </a:p>
        </p:txBody>
      </p:sp>
    </p:spTree>
    <p:extLst>
      <p:ext uri="{BB962C8B-B14F-4D97-AF65-F5344CB8AC3E}">
        <p14:creationId xmlns:p14="http://schemas.microsoft.com/office/powerpoint/2010/main" val="4280227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5767EF-E573-458F-B5F7-D716146F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0"/>
            <a:ext cx="7772400" cy="1524000"/>
          </a:xfrm>
        </p:spPr>
        <p:txBody>
          <a:bodyPr>
            <a:normAutofit/>
          </a:bodyPr>
          <a:lstStyle/>
          <a:p>
            <a:r>
              <a:rPr lang="en-US" sz="8000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13872611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HABs are not a new thing.</a:t>
            </a:r>
          </a:p>
          <a:p>
            <a:r>
              <a:rPr lang="en-US" sz="3200" dirty="0"/>
              <a:t>Frequency and severity of HABs is increasing.</a:t>
            </a:r>
          </a:p>
          <a:p>
            <a:r>
              <a:rPr lang="en-US" sz="3200" dirty="0"/>
              <a:t>At very high densities, cyanobacteria negatively affect health of humans, pets and livestock.</a:t>
            </a:r>
          </a:p>
          <a:p>
            <a:r>
              <a:rPr lang="en-US" sz="3200" dirty="0"/>
              <a:t>NJ’s lakes are phosphorus rich and therefore susceptible to HABs...Key to preventing HABs is phosphorus management.</a:t>
            </a:r>
          </a:p>
          <a:p>
            <a:r>
              <a:rPr lang="en-US" sz="3200" dirty="0"/>
              <a:t>Copper sulfate is not the primary solution and can actually worsen conditions and intensify HABs and their impacts.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" y="457200"/>
            <a:ext cx="8382000" cy="83099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In Summary….HABs</a:t>
            </a:r>
          </a:p>
        </p:txBody>
      </p:sp>
    </p:spTree>
    <p:extLst>
      <p:ext uri="{BB962C8B-B14F-4D97-AF65-F5344CB8AC3E}">
        <p14:creationId xmlns:p14="http://schemas.microsoft.com/office/powerpoint/2010/main" val="471198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pond closed to swimming sign">
            <a:extLst>
              <a:ext uri="{FF2B5EF4-FFF2-40B4-BE49-F238E27FC236}">
                <a16:creationId xmlns:a16="http://schemas.microsoft.com/office/drawing/2014/main" id="{93AF6929-EA60-4F59-8991-E3AB4052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7" y="1861430"/>
            <a:ext cx="4048125" cy="423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14" y="533835"/>
            <a:ext cx="4114800" cy="83099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Our Goal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-31212" y="1030433"/>
            <a:ext cx="4267201" cy="5562600"/>
          </a:xfrm>
          <a:prstGeom prst="mathMultipl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451DE-32FF-479E-87EA-28936715BB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57600"/>
            <a:ext cx="3921372" cy="2796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2" descr="Image result for dog in pond">
            <a:extLst>
              <a:ext uri="{FF2B5EF4-FFF2-40B4-BE49-F238E27FC236}">
                <a16:creationId xmlns:a16="http://schemas.microsoft.com/office/drawing/2014/main" id="{1D075571-F6C4-4D8C-B57E-9852E39D4C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75885-959E-4DAD-AEE4-E3E4505E3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357" y="761565"/>
            <a:ext cx="4055015" cy="281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1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95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NJDEP - </a:t>
            </a:r>
          </a:p>
          <a:p>
            <a:pPr marL="0" indent="0">
              <a:buNone/>
            </a:pPr>
            <a:r>
              <a:rPr lang="en-US" sz="2800" dirty="0"/>
              <a:t>https://www.state.nj.us/dep/wms/HABS.html</a:t>
            </a:r>
          </a:p>
          <a:p>
            <a:pPr marL="0" indent="0">
              <a:buNone/>
            </a:pPr>
            <a:r>
              <a:rPr lang="en-US" sz="2800" dirty="0"/>
              <a:t>https://www.state.nj.us/dep/wms/bfbm/download/NJHABResponseStrategy.pdf</a:t>
            </a:r>
          </a:p>
          <a:p>
            <a:r>
              <a:rPr lang="en-US" sz="3600" dirty="0"/>
              <a:t>NALMS.org</a:t>
            </a:r>
          </a:p>
          <a:p>
            <a:pPr marL="0" indent="0">
              <a:buNone/>
            </a:pPr>
            <a:r>
              <a:rPr lang="en-US" sz="3000" dirty="0"/>
              <a:t>https://www.nalms.org/home/nalms-inland-hab-program/</a:t>
            </a:r>
          </a:p>
          <a:p>
            <a:r>
              <a:rPr lang="en-US" sz="3600" dirty="0"/>
              <a:t>NYSDEC – </a:t>
            </a:r>
          </a:p>
          <a:p>
            <a:pPr marL="0" indent="0">
              <a:buNone/>
            </a:pPr>
            <a:r>
              <a:rPr lang="en-US" sz="2800" dirty="0"/>
              <a:t>https://www.dec.ny.gov/chemical/77118.html</a:t>
            </a:r>
          </a:p>
          <a:p>
            <a:pPr marL="0" indent="0">
              <a:buNone/>
            </a:pPr>
            <a:r>
              <a:rPr lang="en-US" sz="2800" dirty="0"/>
              <a:t>https://www.dec.ny.gov/docs/water_pdf/habsbrochure.pdf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For More Information on HABs</a:t>
            </a:r>
          </a:p>
        </p:txBody>
      </p:sp>
    </p:spTree>
    <p:extLst>
      <p:ext uri="{BB962C8B-B14F-4D97-AF65-F5344CB8AC3E}">
        <p14:creationId xmlns:p14="http://schemas.microsoft.com/office/powerpoint/2010/main" val="348590044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213360" y="1752600"/>
            <a:ext cx="8686800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EPA and Others...</a:t>
            </a:r>
          </a:p>
          <a:p>
            <a:r>
              <a:rPr lang="en-US" sz="2800" dirty="0"/>
              <a:t>https://www.epa.gov/nutrientpollution/harmful-algal-blooms</a:t>
            </a:r>
          </a:p>
          <a:p>
            <a:r>
              <a:rPr lang="en-US" sz="2800" dirty="0"/>
              <a:t>http://oceanservice.noaa.gov/hazards/hab/</a:t>
            </a:r>
          </a:p>
          <a:p>
            <a:r>
              <a:rPr lang="en-US" sz="2800" dirty="0"/>
              <a:t>http://www.cdc.gov/nceh/hsb/hab/</a:t>
            </a:r>
          </a:p>
          <a:p>
            <a:r>
              <a:rPr lang="en-US" sz="2800" dirty="0"/>
              <a:t>http://www2.epa.gov/nutrientpollution/harmful-algal-blooms</a:t>
            </a:r>
          </a:p>
          <a:p>
            <a:r>
              <a:rPr lang="en-US" sz="2800" dirty="0"/>
              <a:t>https://www.health.state.mn.us/diseases/hab/hab.pdf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For More Information on HABs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AC6898-A460-4E11-8953-0BC346681D02}"/>
              </a:ext>
            </a:extLst>
          </p:cNvPr>
          <p:cNvSpPr/>
          <p:nvPr/>
        </p:nvSpPr>
        <p:spPr>
          <a:xfrm>
            <a:off x="228600" y="5334000"/>
            <a:ext cx="8686800" cy="609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63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D0108-FDB6-41E2-A869-CA2135C7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5334000" cy="434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Cyanobacteria blooms are not a new phenomena, been occurring for millennia.</a:t>
            </a:r>
          </a:p>
          <a:p>
            <a:r>
              <a:rPr lang="en-US" sz="3200" dirty="0"/>
              <a:t>But public becoming better educated and more aware of the WQ problems and health risks they pose.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228F8D-AEDF-49ED-97FB-1130C5EE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/>
              <a:t>This Is Nothing New!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C4C21-879F-4D21-934D-9B52D2732F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752600"/>
            <a:ext cx="3352800" cy="231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7CD7B-23AB-4250-939D-768ED93547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603" y="4285241"/>
            <a:ext cx="3352800" cy="1881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2748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" y="2286000"/>
            <a:ext cx="8229600" cy="259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Stephen J. Souza, Ph.D.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Clean Waters Consulting, LLC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SJSouza.CWC@gmail.com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" y="1143000"/>
            <a:ext cx="8686800" cy="1295400"/>
          </a:xfrm>
          <a:noFill/>
        </p:spPr>
        <p:txBody>
          <a:bodyPr/>
          <a:lstStyle/>
          <a:p>
            <a:r>
              <a:rPr lang="en-US" sz="6000" dirty="0"/>
              <a:t>Thank You….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011F7-6521-4F23-AB9C-4525FEA40A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23" y="5888736"/>
            <a:ext cx="914400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772" y="2438400"/>
            <a:ext cx="8686800" cy="3577180"/>
          </a:xfrm>
          <a:noFill/>
        </p:spPr>
        <p:txBody>
          <a:bodyPr>
            <a:noAutofit/>
          </a:bodyPr>
          <a:lstStyle/>
          <a:p>
            <a:r>
              <a:rPr lang="en-US" sz="3600" dirty="0"/>
              <a:t>They are prokaryotes…not eukaryotes (such as algae)…lack membrane encased organelles or mitochondria.</a:t>
            </a:r>
          </a:p>
          <a:p>
            <a:r>
              <a:rPr lang="en-US" sz="3600" dirty="0"/>
              <a:t>However, they can photosynthesize.</a:t>
            </a:r>
          </a:p>
          <a:p>
            <a:r>
              <a:rPr lang="en-US" sz="3600" dirty="0"/>
              <a:t>Thus share properties of both bacteria and algae.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44656"/>
            <a:ext cx="8534400" cy="1252728"/>
          </a:xfrm>
        </p:spPr>
        <p:txBody>
          <a:bodyPr>
            <a:noAutofit/>
          </a:bodyPr>
          <a:lstStyle/>
          <a:p>
            <a:r>
              <a:rPr lang="en-US" sz="5400" dirty="0"/>
              <a:t>What Are Cyanobacteria?</a:t>
            </a:r>
          </a:p>
        </p:txBody>
      </p:sp>
    </p:spTree>
    <p:extLst>
      <p:ext uri="{BB962C8B-B14F-4D97-AF65-F5344CB8AC3E}">
        <p14:creationId xmlns:p14="http://schemas.microsoft.com/office/powerpoint/2010/main" val="132165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56360"/>
            <a:ext cx="8839200" cy="48158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3200" dirty="0">
                <a:cs typeface="Arial" charset="0"/>
              </a:rPr>
              <a:t>Many can assimilate atmospheric nitrogen…providing an unlimited source of N.</a:t>
            </a:r>
          </a:p>
          <a:p>
            <a:r>
              <a:rPr lang="en-US" altLang="en-US" sz="3200" dirty="0">
                <a:cs typeface="Arial" charset="0"/>
              </a:rPr>
              <a:t>Biologically adept at assimilating organic phosphorus, better than “good algae”.</a:t>
            </a:r>
          </a:p>
          <a:p>
            <a:r>
              <a:rPr lang="en-US" altLang="en-US" sz="3200" dirty="0">
                <a:cs typeface="Arial" charset="0"/>
              </a:rPr>
              <a:t>Many can regulate positon in water column.</a:t>
            </a:r>
          </a:p>
          <a:p>
            <a:r>
              <a:rPr lang="en-US" altLang="en-US" sz="3200" dirty="0">
                <a:cs typeface="Arial" charset="0"/>
              </a:rPr>
              <a:t>Many do well in low light conditions.</a:t>
            </a:r>
          </a:p>
          <a:p>
            <a:r>
              <a:rPr lang="en-US" altLang="en-US" sz="3200" dirty="0">
                <a:cs typeface="Arial" charset="0"/>
              </a:rPr>
              <a:t>Selectively rejected as food source by filter feeders and zooplankton.</a:t>
            </a:r>
          </a:p>
          <a:p>
            <a:r>
              <a:rPr lang="en-US" altLang="en-US" sz="3200" u="sng" dirty="0">
                <a:cs typeface="Arial" charset="0"/>
              </a:rPr>
              <a:t>Some</a:t>
            </a:r>
            <a:r>
              <a:rPr lang="en-US" altLang="en-US" sz="3200" dirty="0">
                <a:cs typeface="Arial" charset="0"/>
              </a:rPr>
              <a:t> produce cyanotoxins.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876300"/>
          </a:xfrm>
        </p:spPr>
        <p:txBody>
          <a:bodyPr>
            <a:noAutofit/>
          </a:bodyPr>
          <a:lstStyle/>
          <a:p>
            <a:r>
              <a:rPr lang="en-US" altLang="en-US" dirty="0">
                <a:cs typeface="Arial" charset="0"/>
              </a:rPr>
              <a:t>What Makes Them So Unique?</a:t>
            </a:r>
          </a:p>
        </p:txBody>
      </p:sp>
    </p:spTree>
    <p:extLst>
      <p:ext uri="{BB962C8B-B14F-4D97-AF65-F5344CB8AC3E}">
        <p14:creationId xmlns:p14="http://schemas.microsoft.com/office/powerpoint/2010/main" val="37623805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402" y="1800090"/>
            <a:ext cx="3962400" cy="4460544"/>
          </a:xfrm>
        </p:spPr>
        <p:txBody>
          <a:bodyPr>
            <a:noAutofit/>
          </a:bodyPr>
          <a:lstStyle/>
          <a:p>
            <a:r>
              <a:rPr lang="en-US" sz="3600" dirty="0"/>
              <a:t>Microcystis </a:t>
            </a:r>
          </a:p>
          <a:p>
            <a:r>
              <a:rPr lang="en-US" sz="3600" dirty="0"/>
              <a:t>Planktothrix </a:t>
            </a:r>
          </a:p>
          <a:p>
            <a:r>
              <a:rPr lang="en-US" sz="3600" dirty="0"/>
              <a:t>Anabaena</a:t>
            </a:r>
          </a:p>
          <a:p>
            <a:r>
              <a:rPr lang="en-US" sz="3600" dirty="0"/>
              <a:t>Aphanizomenon</a:t>
            </a:r>
          </a:p>
          <a:p>
            <a:r>
              <a:rPr lang="en-US" sz="3600" dirty="0"/>
              <a:t>Anacapsa</a:t>
            </a:r>
          </a:p>
          <a:p>
            <a:r>
              <a:rPr lang="en-US" sz="3600" dirty="0"/>
              <a:t>Lyngbya</a:t>
            </a:r>
          </a:p>
          <a:p>
            <a:r>
              <a:rPr lang="en-US" sz="3600" dirty="0"/>
              <a:t>Gloeotrichia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4495800" cy="1252728"/>
          </a:xfrm>
        </p:spPr>
        <p:txBody>
          <a:bodyPr/>
          <a:lstStyle/>
          <a:p>
            <a:r>
              <a:rPr lang="en-US" dirty="0"/>
              <a:t>The “Bad Guys”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555" y="374034"/>
            <a:ext cx="2626814" cy="197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275" y="1756011"/>
            <a:ext cx="2209800" cy="208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514599"/>
            <a:ext cx="2717799" cy="203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unc.edu/ims/paerllab/personnel/lw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678907"/>
            <a:ext cx="2770211" cy="200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lanktothrix blo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275" y="4191000"/>
            <a:ext cx="2230272" cy="197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10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WC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 Theme" id="{0BE84226-DBB8-4137-9137-48D539480175}" vid="{DEB0992C-64CC-4C79-A8C4-6E3A30DB46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11325</TotalTime>
  <Words>2034</Words>
  <Application>Microsoft Office PowerPoint</Application>
  <PresentationFormat>On-screen Show (4:3)</PresentationFormat>
  <Paragraphs>269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Brush Script MT</vt:lpstr>
      <vt:lpstr>Calibri</vt:lpstr>
      <vt:lpstr>Candara</vt:lpstr>
      <vt:lpstr>Ottawa</vt:lpstr>
      <vt:lpstr>Segoe</vt:lpstr>
      <vt:lpstr>Staccato555 BT</vt:lpstr>
      <vt:lpstr>Symbol</vt:lpstr>
      <vt:lpstr>Times New Roman</vt:lpstr>
      <vt:lpstr>Wingdings</vt:lpstr>
      <vt:lpstr>CWC Theme</vt:lpstr>
      <vt:lpstr>Cyanobacteria Blooms;  An Increasing Threat to Our Recreational &amp; Drinking Water! </vt:lpstr>
      <vt:lpstr>Thanks To</vt:lpstr>
      <vt:lpstr>What the HABs is Going On?</vt:lpstr>
      <vt:lpstr>What Is a Harmful Algae Bloom (HAB)?</vt:lpstr>
      <vt:lpstr>Harmful Algae Blooms</vt:lpstr>
      <vt:lpstr>This Is Nothing New!</vt:lpstr>
      <vt:lpstr>What Are Cyanobacteria?</vt:lpstr>
      <vt:lpstr>What Makes Them So Unique?</vt:lpstr>
      <vt:lpstr>The “Bad Guys”</vt:lpstr>
      <vt:lpstr>Cyanotoxins</vt:lpstr>
      <vt:lpstr>Tell Me More About Cyanotoxins!</vt:lpstr>
      <vt:lpstr>Tell Me More About Cyanotoxins!</vt:lpstr>
      <vt:lpstr>Why Do HABs Occur?</vt:lpstr>
      <vt:lpstr>“Typical” Conditions That  Promote A Bloom</vt:lpstr>
      <vt:lpstr>Not As Simple As It Sounds</vt:lpstr>
      <vt:lpstr>The Common Denominator</vt:lpstr>
      <vt:lpstr>Phosphorus –  The Primary Driver of Eutrophication</vt:lpstr>
      <vt:lpstr>Eutrophic Lakes Are Not Dead Lakes</vt:lpstr>
      <vt:lpstr>If Phosphorus Is The Problem...Where Is It Coming From?</vt:lpstr>
      <vt:lpstr>Eutrophic Lake  - “A”</vt:lpstr>
      <vt:lpstr>Eutrophic Lake - “B”</vt:lpstr>
      <vt:lpstr>Tracking, Controlling and Responding  To a HAB</vt:lpstr>
      <vt:lpstr>PowerPoint Presentation</vt:lpstr>
      <vt:lpstr>PARE ™ - A Strategy For  Dealing with HABs</vt:lpstr>
      <vt:lpstr>How Do I Know If I Have a Problem Or Am About to Have a Problem?</vt:lpstr>
      <vt:lpstr>Predict</vt:lpstr>
      <vt:lpstr>HAB Indicators</vt:lpstr>
      <vt:lpstr>Dealing With HABs</vt:lpstr>
      <vt:lpstr>You Wouldn’t Build A  House Without A Plan</vt:lpstr>
      <vt:lpstr>HAB Management Plan</vt:lpstr>
      <vt:lpstr>React –  Prevent, Control &amp; Reduce</vt:lpstr>
      <vt:lpstr>Watershed Management Strategies  To Limit Phosphorus Loading</vt:lpstr>
      <vt:lpstr>Internal Phosphorus Loading</vt:lpstr>
      <vt:lpstr>Nutrient Inactivation &amp; Aeration</vt:lpstr>
      <vt:lpstr>Lake Stratification</vt:lpstr>
      <vt:lpstr>Seasonal Progression of Stratification</vt:lpstr>
      <vt:lpstr>Stratification - Destratification</vt:lpstr>
      <vt:lpstr>Temperature, DO, Nutrients &amp; Minerals</vt:lpstr>
      <vt:lpstr>Destratification Aeration</vt:lpstr>
      <vt:lpstr>Submerged or Destratification Aeration</vt:lpstr>
      <vt:lpstr>Destratification Aeration System</vt:lpstr>
      <vt:lpstr>How Does Aeration Help?</vt:lpstr>
      <vt:lpstr>Nutrient Inactivation</vt:lpstr>
      <vt:lpstr>Phosphorus Inactivation</vt:lpstr>
      <vt:lpstr>Alum</vt:lpstr>
      <vt:lpstr>PowerPoint Presentation</vt:lpstr>
      <vt:lpstr>PowerPoint Presentation</vt:lpstr>
      <vt:lpstr>Continuous Metered Dosing</vt:lpstr>
      <vt:lpstr>In-Lake Metered Dosing</vt:lpstr>
      <vt:lpstr>PowerPoint Presentation</vt:lpstr>
      <vt:lpstr>PowerPoint Presentation</vt:lpstr>
      <vt:lpstr>Why Not Just Bomb  Bloom With Copper Sulfate?</vt:lpstr>
      <vt:lpstr>The Paradox of  Copper Sulfate Treatments</vt:lpstr>
      <vt:lpstr>The Paradox of  Copper Sulfate Treatments</vt:lpstr>
      <vt:lpstr>In Summary</vt:lpstr>
      <vt:lpstr>In Summary….HABs</vt:lpstr>
      <vt:lpstr>Our Goal</vt:lpstr>
      <vt:lpstr>For More Information on HABs</vt:lpstr>
      <vt:lpstr>For More Information on HABs</vt:lpstr>
      <vt:lpstr>Stephen J. Souza, Ph.D. Clean Waters Consulting, LLC SJSouza.CWC@gmail.com</vt:lpstr>
    </vt:vector>
  </TitlesOfParts>
  <Company>Princeton Hydro,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HABS is going on?</dc:title>
  <dc:creator>Stephen J. Souza</dc:creator>
  <cp:lastModifiedBy>Stephen Souza</cp:lastModifiedBy>
  <cp:revision>246</cp:revision>
  <dcterms:created xsi:type="dcterms:W3CDTF">2010-11-30T00:22:15Z</dcterms:created>
  <dcterms:modified xsi:type="dcterms:W3CDTF">2019-09-24T17:43:01Z</dcterms:modified>
</cp:coreProperties>
</file>